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306" r:id="rId3"/>
    <p:sldId id="309" r:id="rId4"/>
    <p:sldId id="308" r:id="rId5"/>
    <p:sldId id="310" r:id="rId6"/>
    <p:sldId id="300" r:id="rId7"/>
    <p:sldId id="303" r:id="rId8"/>
    <p:sldId id="304"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2952" userDrawn="1">
          <p15:clr>
            <a:srgbClr val="A4A3A4"/>
          </p15:clr>
        </p15:guide>
        <p15:guide id="3" pos="4747"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93371"/>
    <a:srgbClr val="FFFFFF"/>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2449" autoAdjust="0"/>
  </p:normalViewPr>
  <p:slideViewPr>
    <p:cSldViewPr snapToGrid="0" showGuides="1">
      <p:cViewPr varScale="1">
        <p:scale>
          <a:sx n="104" d="100"/>
          <a:sy n="104" d="100"/>
        </p:scale>
        <p:origin x="1336" y="208"/>
      </p:cViewPr>
      <p:guideLst>
        <p:guide orient="horz" pos="1776"/>
        <p:guide pos="2952"/>
        <p:guide pos="4747"/>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pPr rtl="0"/>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af1a43c701a945cf2a19afc4f63ed25">
            <a:r>
              <a:rPr dirty="0" lang="en-US" noProof="0"/>
              <a:t>Une fois nos indicateurs configurés, nous pouvons les ajouter à des groupes d'indicateurs, qui servent à regrouper des indicateurs associés.</a:t>
            </a:r>
          </a:p>
        </p:txBody>
      </p:sp>
    </p:spTree>
    <p:extLst>
      <p:ext uri="{BB962C8B-B14F-4D97-AF65-F5344CB8AC3E}">
        <p14:creationId xmlns:p14="http://schemas.microsoft.com/office/powerpoint/2010/main" val="396898201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38bd64fa85039bbc37e4a0fef99a9d1">
            <a:r>
              <a:rPr dirty="0" lang="en-US" noProof="0"/>
              <a:t>Des groupes d'indicateurs peuvent ensuite être ajoutés à des ensembles de groupes d'indicateurs, qui regroupent des groupes d'indicateurs associés.</a:t>
            </a:r>
          </a:p>
        </p:txBody>
      </p:sp>
    </p:spTree>
    <p:extLst>
      <p:ext uri="{BB962C8B-B14F-4D97-AF65-F5344CB8AC3E}">
        <p14:creationId xmlns:p14="http://schemas.microsoft.com/office/powerpoint/2010/main" val="85353177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6c92c940944d7cd952bb5950914fff">
            <a:r>
              <a:rPr b="0" dirty="0" i="0" lang="en-US" strike="noStrike" sz="1800" u="none">
                <a:solidFill>
                  <a:srgbClr val="000000"/>
                </a:solidFill>
                <a:effectLst/>
                <a:latin charset="0" panose="020F0502020204030203" pitchFamily="34" typeface="Lato"/>
              </a:rPr>
              <a:t>Tout comme pour les groupes d'éléments de données, l'avantage des groupes d'indicateurs est qu'ils nous permettent de trouver et de sélectionner plus facilement les bons indicateurs dans les applications d'analyse.</a:t>
            </a:r>
          </a:p>
        </p:txBody>
      </p:sp>
    </p:spTree>
    <p:extLst>
      <p:ext uri="{BB962C8B-B14F-4D97-AF65-F5344CB8AC3E}">
        <p14:creationId xmlns:p14="http://schemas.microsoft.com/office/powerpoint/2010/main" val="414583045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24efb8093f1f6270d1f9c085e95edb8">
            <a:r>
              <a:rPr dirty="0" lang="en-US" noProof="0"/>
              <a:t>Les ensembles de groupes d'indicateurs vous facilitent la gestion de vos groupes d'indicateurs dans l'application Maintenance en les classant par catégories.</a:t>
            </a:r>
          </a:p>
        </p:txBody>
      </p:sp>
    </p:spTree>
    <p:extLst>
      <p:ext uri="{BB962C8B-B14F-4D97-AF65-F5344CB8AC3E}">
        <p14:creationId xmlns:p14="http://schemas.microsoft.com/office/powerpoint/2010/main" val="251864547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5217ddbaa5cf18cc7b319f23d40b125">
            <a:r>
              <a:rPr dirty="0" lang="en-US" sz="2400"/>
              <a:t>Dans cette vidéo, nous allons vous montrer comment créer le groupe d'indicateurs RMNCAH Soins Prénatals, qui regroupe les indicateurs de Soins Prénatals.</a:t>
            </a:r>
          </a:p>
          <a:p>
            <a:endParaRPr dirty="0" lang="en-US" sz="2400"/>
          </a:p>
          <a:p txid="b17951d6b7875095f341c539b51adc6d">
            <a:r>
              <a:rPr dirty="0" lang="en-US" sz="2400"/>
              <a:t>Une fois que nous avons créé un groupe d'indicateurs, nous allons ensuite créer l'ensemble de groupes d'indicateurs RMNCAH et lui attribuer tous les groupes d'indicateurs RMNCAH.</a:t>
            </a:r>
            <a:br>
              <a:rPr dirty="0" lang="en-US" sz="2400"/>
            </a:br>
            <a:endParaRPr b="0" dirty="0" i="0" kern="1200" lang="en-US" strike="noStrike" sz="1400" u="none">
              <a:solidFill>
                <a:schemeClr val="tx1"/>
              </a:solidFill>
              <a:effectLst/>
              <a:latin charset="0" panose="020F0502020204030203" pitchFamily="34" typeface="Lato"/>
              <a:ea typeface="+mn-ea"/>
              <a:cs typeface="+mn-cs"/>
            </a:endParaRPr>
          </a:p>
        </p:txBody>
      </p:sp>
    </p:spTree>
    <p:extLst>
      <p:ext uri="{BB962C8B-B14F-4D97-AF65-F5344CB8AC3E}">
        <p14:creationId xmlns:p14="http://schemas.microsoft.com/office/powerpoint/2010/main" val="140444819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a606235f9edbac789caee21c0b5221">
            <a:r>
              <a:rPr dirty="0" lang="en-US"/>
              <a:t>Dans l'application Maintenance, cliquez sur l'onglet indicateur dans le menu de la barre supérieure. Sur cette page, cliquez sur l'onglet Groupe d'indicateurs dans le menu de gauche pour accéder à la page de gestion des groupes d'indicateurs. Les groupes d'indicateurs déjà créés et partagés avec votre compte utilisateur seront affichés sur cette page.</a:t>
            </a:r>
          </a:p>
          <a:p>
            <a:endParaRPr dirty="0" lang="en-US"/>
          </a:p>
          <a:p txid="5ac2db0873468aa0eef4f96d5361b84a">
            <a:r>
              <a:rPr dirty="0" lang="en-US"/>
              <a:t>Cliquez sur l'icône + pour créer un nouveau groupe d'indicateurs. Le seul champ à renseigner lors de la création d'un groupe d'indicateurs est le nom. Dans cet exemple, nous entrerons comme nom RMNCAH Soins Prénatals. Ensuite, nous devons ajouter les indicateurs que nous avons créés pour ce groupe d'indicateurs.</a:t>
            </a:r>
          </a:p>
          <a:p>
            <a:endParaRPr dirty="0" lang="en-US"/>
          </a:p>
          <a:p txid="a66186ed0c9b0e5ba1f013a5922db8dc">
            <a:r>
              <a:rPr dirty="0" lang="en-US"/>
              <a:t>Déplacez les trois indicateurs associés à la CPN vers la case sélectionnée et cliquez sur Enregistrer pour les enregistrer en tant que groupe d'indicateurs. Ce groupe sera désormais disponible pour être utilisé dans les applications d'analyse de votre système DHIS2. Créons maintenant l'ensemble de groupes d'indicateurs RMNCAH.</a:t>
            </a:r>
          </a:p>
          <a:p>
            <a:endParaRPr dirty="0" lang="en-US"/>
          </a:p>
          <a:p txid="84bc02a5323bc7e621cb48e57f38f451">
            <a:r>
              <a:rPr dirty="0" lang="en-US"/>
              <a:t>Nous assignerons deux groupes d'indicateurs à cet ensemble de groupes. Cliquez sur l'onglet Ensemble de groupes d'indicateurs dans le menu de gauche pour ouvrir la page de gestion des ensembles de groupes d'indicateurs.</a:t>
            </a:r>
          </a:p>
          <a:p>
            <a:endParaRPr dirty="0" lang="en-US"/>
          </a:p>
          <a:p txid="860312b1015fea6d9737a6a66b92ca88">
            <a:r>
              <a:rPr dirty="0" lang="en-US"/>
              <a:t>Tous les ensembles de groupes d'indicateurs déjà créés et partagés avec votre utilisateur seront affichés. Cependant, étant donné qu'il s'agit d'un nouveau serveur DHIS2, aucun ensemble n'a encore été créé.</a:t>
            </a:r>
          </a:p>
          <a:p>
            <a:endParaRPr dirty="0" lang="en-US"/>
          </a:p>
          <a:p txid="76e1da1d001f33582e14cebbd52007e9">
            <a:r>
              <a:rPr dirty="0" lang="en-US"/>
              <a:t>Cliquez sur le signe + pour créer un nouvel ensemble de groupes d'indicateurs. Pour les ensembles de groupes d'indicateurs, le nom est le seul champ à renseigner. Saisissons comme nom RMNCAH. Ensuite, défilez jusqu'au champ des groupes d'indicateurs et ajoutez les deux groupes d'indicateurs à la case sélectionnée. Cliquez ensuite sur Enregistrer.</a:t>
            </a:r>
          </a:p>
          <a:p>
            <a:endParaRPr dirty="0" lang="en-US"/>
          </a:p>
          <a:p txid="71a2be8efdbc50d0d0d6b2bb9c539de4">
            <a:r>
              <a:rPr dirty="0" lang="en-US"/>
              <a:t>Cet ensemble de groupes s'affichera désormais dans l'application Maintenance, où vous pourrez l'utiliser pour gérer les groupes d'indicateurs qu'il contient.</a:t>
            </a:r>
          </a:p>
        </p:txBody>
      </p:sp>
    </p:spTree>
    <p:extLst>
      <p:ext uri="{BB962C8B-B14F-4D97-AF65-F5344CB8AC3E}">
        <p14:creationId xmlns:p14="http://schemas.microsoft.com/office/powerpoint/2010/main" val="811722360"/>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f1f120936f8984fc1761ed07d491f4">
            <a:pPr rtl="0">
              <a:spcBef>
                <a:spcPts val="0"/>
              </a:spcBef>
              <a:spcAft>
                <a:spcPts val="0"/>
              </a:spcAft>
            </a:pPr>
            <a:r>
              <a:rPr dirty="0" lang="en-US">
                <a:solidFill>
                  <a:srgbClr val="000000"/>
                </a:solidFill>
                <a:latin typeface="Lato"/>
                <a:sym typeface="Lato"/>
              </a:rPr>
              <a:t>Pour conclure, les groupes d'indicateurs et les ensembles de groupes sont utilisés dans DHIS2 pour regrouper des indicateurs associés, afin de faciliter leur utilisation lors des analyses ainsi que leur gestion dans l'application Maintenance.</a:t>
            </a:r>
          </a:p>
          <a:p>
            <a:pPr rtl="0">
              <a:spcBef>
                <a:spcPts val="0"/>
              </a:spcBef>
              <a:spcAft>
                <a:spcPts val="0"/>
              </a:spcAft>
            </a:pPr>
            <a:endParaRPr dirty="0" lang="en-US">
              <a:solidFill>
                <a:srgbClr val="000000"/>
              </a:solidFill>
              <a:latin typeface="Lato"/>
              <a:sym typeface="Lato"/>
            </a:endParaRPr>
          </a:p>
          <a:p txid="d45b9e56f42abf96588ba65a547e669c">
            <a:pPr rtl="0">
              <a:spcBef>
                <a:spcPts val="0"/>
              </a:spcBef>
              <a:spcAft>
                <a:spcPts val="0"/>
              </a:spcAft>
            </a:pPr>
            <a:r>
              <a:rPr dirty="0" lang="en-US">
                <a:solidFill>
                  <a:srgbClr val="000000"/>
                </a:solidFill>
                <a:latin typeface="Lato"/>
                <a:sym typeface="Lato"/>
              </a:rPr>
              <a:t>Pour créer un groupe d'indicateurs, accédez à la page des groupes d'indicateurs dans l'application Maintenance, cliquez sur l'icône +, entrez un nom, sélectionnez les indicateurs à regrouper et cliquez sur Enregistrer.</a:t>
            </a:r>
          </a:p>
          <a:p>
            <a:pPr rtl="0">
              <a:spcBef>
                <a:spcPts val="0"/>
              </a:spcBef>
              <a:spcAft>
                <a:spcPts val="0"/>
              </a:spcAft>
            </a:pPr>
            <a:endParaRPr dirty="0" lang="en-US">
              <a:solidFill>
                <a:srgbClr val="000000"/>
              </a:solidFill>
              <a:latin typeface="Lato"/>
              <a:sym typeface="Lato"/>
            </a:endParaRPr>
          </a:p>
          <a:p txid="40e14c8986904fd6db1fcce7d0082870">
            <a:pPr rtl="0">
              <a:spcBef>
                <a:spcPts val="0"/>
              </a:spcBef>
              <a:spcAft>
                <a:spcPts val="0"/>
              </a:spcAft>
            </a:pPr>
            <a:r>
              <a:rPr dirty="0" lang="en-US">
                <a:solidFill>
                  <a:srgbClr val="000000"/>
                </a:solidFill>
                <a:latin typeface="Lato"/>
                <a:sym typeface="Lato"/>
              </a:rPr>
              <a:t>Pour créer un ensemble de groupes d'indicateurs, suivez le même processus sur la page des ensemble de groupes d'indicateurs pour sélectionner les groupes d'indicateurs à regrouper.</a:t>
            </a:r>
            <a:endParaRPr dirty="0" lang="en-NO">
              <a:solidFill>
                <a:srgbClr val="000000"/>
              </a:solidFill>
              <a:latin typeface="Lato"/>
              <a:sym typeface="Lato"/>
            </a:endParaRPr>
          </a:p>
        </p:txBody>
      </p:sp>
    </p:spTree>
    <p:extLst>
      <p:ext uri="{BB962C8B-B14F-4D97-AF65-F5344CB8AC3E}">
        <p14:creationId xmlns:p14="http://schemas.microsoft.com/office/powerpoint/2010/main" val="72727894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5.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8" Target="../media/image30.png" Type="http://schemas.openxmlformats.org/officeDocument/2006/relationships/image"/><Relationship Id="rId3" Target="../notesSlides/notesSlide4.xml" Type="http://schemas.openxmlformats.org/officeDocument/2006/relationships/notesSlide"/><Relationship Id="rId7" Target="../media/image29.sv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 Id="rId9" Target="../media/image31.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0.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041145"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74efffc8ff7c1665f11051467fe07ae">
            <a:r>
              <a:rPr lang="en-US"/>
              <a:t>Groupes d'indicateurs et ensembles de groupes</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D10AD60-7399-B921-384F-938D13377F3C}"/>
              </a:ext>
            </a:extLst>
          </p:cNvPr>
          <p:cNvSpPr txBox="1"/>
          <p:nvPr/>
        </p:nvSpPr>
        <p:spPr>
          <a:xfrm>
            <a:off x="2881330" y="1800324"/>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a36278eb3d807e9f5f2638d689c8a1">
            <a:r>
              <a:rPr lang="es-ES"/>
              <a:t>Indicateurs</a:t>
            </a:r>
          </a:p>
        </p:txBody>
      </p:sp>
      <p:grpSp>
        <p:nvGrpSpPr>
          <p:cNvPr id="4" name="Group 3">
            <a:extLst>
              <a:ext uri="{FF2B5EF4-FFF2-40B4-BE49-F238E27FC236}">
                <a16:creationId xmlns:a16="http://schemas.microsoft.com/office/drawing/2014/main" id="{1A5BBCE4-73B6-ACB9-E1D1-D0E09AE4AE3F}"/>
              </a:ext>
            </a:extLst>
          </p:cNvPr>
          <p:cNvGrpSpPr/>
          <p:nvPr/>
        </p:nvGrpSpPr>
        <p:grpSpPr>
          <a:xfrm>
            <a:off x="3549650" y="2808704"/>
            <a:ext cx="1432049" cy="1770681"/>
            <a:chOff x="9227264" y="2935758"/>
            <a:chExt cx="731520" cy="904500"/>
          </a:xfrm>
        </p:grpSpPr>
        <p:pic>
          <p:nvPicPr>
            <p:cNvPr id="5" name="Graphic 4">
              <a:extLst>
                <a:ext uri="{FF2B5EF4-FFF2-40B4-BE49-F238E27FC236}">
                  <a16:creationId xmlns:a16="http://schemas.microsoft.com/office/drawing/2014/main" id="{DBBFEB82-4207-1ED7-5E36-8064AC269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505" y="3511219"/>
              <a:ext cx="329038" cy="329039"/>
            </a:xfrm>
            <a:prstGeom prst="rect">
              <a:avLst/>
            </a:prstGeom>
          </p:spPr>
        </p:pic>
        <p:cxnSp>
          <p:nvCxnSpPr>
            <p:cNvPr id="6" name="Straight Connector 5">
              <a:extLst>
                <a:ext uri="{FF2B5EF4-FFF2-40B4-BE49-F238E27FC236}">
                  <a16:creationId xmlns:a16="http://schemas.microsoft.com/office/drawing/2014/main" id="{9AA15F1D-43B1-A0A9-8CE0-F7435273C827}"/>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36CB90C4-B9D0-147C-EBE6-AAFCB0EF0B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5860" y="2935758"/>
              <a:ext cx="334329" cy="334329"/>
            </a:xfrm>
            <a:prstGeom prst="rect">
              <a:avLst/>
            </a:prstGeom>
          </p:spPr>
        </p:pic>
      </p:grpSp>
      <p:sp>
        <p:nvSpPr>
          <p:cNvPr id="8" name="TextBox 7">
            <a:extLst>
              <a:ext uri="{FF2B5EF4-FFF2-40B4-BE49-F238E27FC236}">
                <a16:creationId xmlns:a16="http://schemas.microsoft.com/office/drawing/2014/main" id="{EFFD5863-DC45-417A-25A1-F4C6EB7E4958}"/>
              </a:ext>
            </a:extLst>
          </p:cNvPr>
          <p:cNvSpPr txBox="1"/>
          <p:nvPr/>
        </p:nvSpPr>
        <p:spPr>
          <a:xfrm>
            <a:off x="6240780" y="3065512"/>
            <a:ext cx="4884420" cy="585738"/>
          </a:xfrm>
          <a:prstGeom prst="rect">
            <a:avLst/>
          </a:prstGeom>
          <a:noFill/>
        </p:spPr>
        <p:txBody>
          <a:bodyPr rtlCol="0" wrap="square">
            <a:spAutoFit/>
          </a:bodyPr>
          <a:lstStyle/>
          <a:p txid="5c16d73c8698905897696dcabbdbe13e">
            <a:pPr>
              <a:lnSpc>
                <a:spcPct val="150000"/>
              </a:lnSpc>
              <a:buClr>
                <a:srgbClr val="008CCF"/>
              </a:buClr>
            </a:pPr>
            <a:r>
              <a:rPr lang="es-ES" sz="2400"/>
              <a:t>Couverture de la RMNCAH CPN 4ème visite</a:t>
            </a:r>
          </a:p>
        </p:txBody>
      </p:sp>
      <p:sp>
        <p:nvSpPr>
          <p:cNvPr id="9" name="TextBox 8">
            <a:extLst>
              <a:ext uri="{FF2B5EF4-FFF2-40B4-BE49-F238E27FC236}">
                <a16:creationId xmlns:a16="http://schemas.microsoft.com/office/drawing/2014/main" id="{B86E568D-1EAF-420A-D5CC-DAABFED3A44F}"/>
              </a:ext>
            </a:extLst>
          </p:cNvPr>
          <p:cNvSpPr txBox="1"/>
          <p:nvPr/>
        </p:nvSpPr>
        <p:spPr>
          <a:xfrm>
            <a:off x="6240780" y="3687695"/>
            <a:ext cx="4884420" cy="461665"/>
          </a:xfrm>
          <a:prstGeom prst="rect">
            <a:avLst/>
          </a:prstGeom>
          <a:noFill/>
        </p:spPr>
        <p:txBody>
          <a:bodyPr rtlCol="0" wrap="square">
            <a:spAutoFit/>
          </a:bodyPr>
          <a:lstStyle/>
          <a:p txid="ebcb78a8268330f086d68a47b8eb6a96">
            <a:pPr>
              <a:buClr>
                <a:srgbClr val="008CCF"/>
              </a:buClr>
            </a:pPr>
            <a:r>
              <a:rPr lang="es-ES" sz="2400"/>
              <a:t>Taux d'abandon RMNCAH CPN 1-8</a:t>
            </a:r>
          </a:p>
        </p:txBody>
      </p:sp>
      <p:sp>
        <p:nvSpPr>
          <p:cNvPr id="10" name="!!TextBox 9">
            <a:extLst>
              <a:ext uri="{FF2B5EF4-FFF2-40B4-BE49-F238E27FC236}">
                <a16:creationId xmlns:a16="http://schemas.microsoft.com/office/drawing/2014/main" id="{0534B15F-32AC-9B9D-F515-0DBC1868801A}"/>
              </a:ext>
            </a:extLst>
          </p:cNvPr>
          <p:cNvSpPr txBox="1"/>
          <p:nvPr/>
        </p:nvSpPr>
        <p:spPr>
          <a:xfrm>
            <a:off x="7072330" y="1770578"/>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2" name="Rectangle 1">
            <a:extLst>
              <a:ext uri="{FF2B5EF4-FFF2-40B4-BE49-F238E27FC236}">
                <a16:creationId xmlns:a16="http://schemas.microsoft.com/office/drawing/2014/main" id="{6614C4BB-75DE-632A-C61A-EF4FD8F599A3}"/>
              </a:ext>
            </a:extLst>
          </p:cNvPr>
          <p:cNvSpPr/>
          <p:nvPr/>
        </p:nvSpPr>
        <p:spPr>
          <a:xfrm>
            <a:off x="6096000" y="2927351"/>
            <a:ext cx="5118100" cy="1435100"/>
          </a:xfrm>
          <a:prstGeom prst="rect">
            <a:avLst/>
          </a:prstGeom>
          <a:noFill/>
          <a:ln w="349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23407570"/>
      </p:ext>
    </p:extLst>
  </p:cSld>
  <p:clrMapOvr>
    <a:masterClrMapping/>
  </p:clrMapOvr>
  <mc:AlternateContent xmlns:mc="http://schemas.openxmlformats.org/markup-compatibility/2006" xmlns:p14="http://schemas.microsoft.com/office/powerpoint/2010/main">
    <mc:Choice Requires="p14">
      <p:transition advTm="9024" p14:dur="2000" spd="slow"/>
    </mc:Choice>
    <mc:Fallback xmlns="">
      <p:transition advTm="9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par>
                          <p:cTn fill="hold" id="8">
                            <p:stCondLst>
                              <p:cond delay="500"/>
                            </p:stCondLst>
                            <p:childTnLst>
                              <p:par>
                                <p:cTn fill="hold" id="9" nodeType="afterEffect" presetClass="entr" presetID="53" presetSubtype="16">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p:cTn dur="250" fill="hold" id="11"/>
                                        <p:tgtEl>
                                          <p:spTgt spid="4"/>
                                        </p:tgtEl>
                                        <p:attrNameLst>
                                          <p:attrName>ppt_w</p:attrName>
                                        </p:attrNameLst>
                                      </p:cBhvr>
                                      <p:tavLst>
                                        <p:tav tm="0">
                                          <p:val>
                                            <p:fltVal val="0"/>
                                          </p:val>
                                        </p:tav>
                                        <p:tav tm="100000">
                                          <p:val>
                                            <p:strVal val="#ppt_w"/>
                                          </p:val>
                                        </p:tav>
                                      </p:tavLst>
                                    </p:anim>
                                    <p:anim calcmode="lin" valueType="num">
                                      <p:cBhvr>
                                        <p:cTn dur="250" fill="hold" id="12"/>
                                        <p:tgtEl>
                                          <p:spTgt spid="4"/>
                                        </p:tgtEl>
                                        <p:attrNameLst>
                                          <p:attrName>ppt_h</p:attrName>
                                        </p:attrNameLst>
                                      </p:cBhvr>
                                      <p:tavLst>
                                        <p:tav tm="0">
                                          <p:val>
                                            <p:fltVal val="0"/>
                                          </p:val>
                                        </p:tav>
                                        <p:tav tm="100000">
                                          <p:val>
                                            <p:strVal val="#ppt_h"/>
                                          </p:val>
                                        </p:tav>
                                      </p:tavLst>
                                    </p:anim>
                                    <p:animEffect filter="fade" transition="in">
                                      <p:cBhvr>
                                        <p:cTn dur="25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8">
                                            <p:txEl>
                                              <p:pRg end="0" st="0"/>
                                            </p:txEl>
                                          </p:spTgt>
                                        </p:tgtEl>
                                        <p:attrNameLst>
                                          <p:attrName>style.visibility</p:attrName>
                                        </p:attrNameLst>
                                      </p:cBhvr>
                                      <p:to>
                                        <p:strVal val="visible"/>
                                      </p:to>
                                    </p:set>
                                    <p:animEffect filter="fade" transition="in">
                                      <p:cBhvr>
                                        <p:cTn dur="500" id="19"/>
                                        <p:tgtEl>
                                          <p:spTgt spid="8">
                                            <p:txEl>
                                              <p:pRg end="0" st="0"/>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par>
                                <p:cTn fill="hold" grpId="0" id="25" nodeType="withEffect" presetClass="entr" presetID="21" presetSubtype="1">
                                  <p:stCondLst>
                                    <p:cond delay="0"/>
                                  </p:stCondLst>
                                  <p:childTnLst>
                                    <p:set>
                                      <p:cBhvr>
                                        <p:cTn dur="1" fill="hold" id="26">
                                          <p:stCondLst>
                                            <p:cond delay="0"/>
                                          </p:stCondLst>
                                        </p:cTn>
                                        <p:tgtEl>
                                          <p:spTgt spid="2"/>
                                        </p:tgtEl>
                                        <p:attrNameLst>
                                          <p:attrName>style.visibility</p:attrName>
                                        </p:attrNameLst>
                                      </p:cBhvr>
                                      <p:to>
                                        <p:strVal val="visible"/>
                                      </p:to>
                                    </p:set>
                                    <p:animEffect filter="wheel(1)" transition="in">
                                      <p:cBhvr>
                                        <p:cTn dur="1000" id="27"/>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build="p" grpId="0" spid="8"/>
      <p:bldP build="p" grpId="0" spid="9" uiExpand="1"/>
      <p:bldP animBg="1" grpId="0" spid="10"/>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9C96D1-1D4A-1804-D056-A68A71C985A4}"/>
              </a:ext>
            </a:extLst>
          </p:cNvPr>
          <p:cNvGrpSpPr/>
          <p:nvPr/>
        </p:nvGrpSpPr>
        <p:grpSpPr>
          <a:xfrm>
            <a:off x="3962400" y="1790700"/>
            <a:ext cx="4273550" cy="3771899"/>
            <a:chOff x="3917950" y="920750"/>
            <a:chExt cx="4273550" cy="3771899"/>
          </a:xfrm>
        </p:grpSpPr>
        <p:sp>
          <p:nvSpPr>
            <p:cNvPr id="5" name="Rectangle 4">
              <a:extLst>
                <a:ext uri="{FF2B5EF4-FFF2-40B4-BE49-F238E27FC236}">
                  <a16:creationId xmlns:a16="http://schemas.microsoft.com/office/drawing/2014/main" id="{A4A91ED9-F4DF-0B08-DB87-845703B0A47D}"/>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Rectangle 5">
              <a:extLst>
                <a:ext uri="{FF2B5EF4-FFF2-40B4-BE49-F238E27FC236}">
                  <a16:creationId xmlns:a16="http://schemas.microsoft.com/office/drawing/2014/main" id="{A32A44E8-867B-5F0B-A544-2DDF682C04BF}"/>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2" name="!!TextBox 9">
            <a:extLst>
              <a:ext uri="{FF2B5EF4-FFF2-40B4-BE49-F238E27FC236}">
                <a16:creationId xmlns:a16="http://schemas.microsoft.com/office/drawing/2014/main" id="{84EC259D-43C9-30E5-9584-0B7363DD04EB}"/>
              </a:ext>
            </a:extLst>
          </p:cNvPr>
          <p:cNvSpPr txBox="1"/>
          <p:nvPr/>
        </p:nvSpPr>
        <p:spPr>
          <a:xfrm>
            <a:off x="4699802" y="28046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3" name="TextBox 2">
            <a:extLst>
              <a:ext uri="{FF2B5EF4-FFF2-40B4-BE49-F238E27FC236}">
                <a16:creationId xmlns:a16="http://schemas.microsoft.com/office/drawing/2014/main" id="{A73A8303-A4A3-013A-C505-7853586CD1DC}"/>
              </a:ext>
            </a:extLst>
          </p:cNvPr>
          <p:cNvSpPr txBox="1"/>
          <p:nvPr/>
        </p:nvSpPr>
        <p:spPr>
          <a:xfrm>
            <a:off x="4699802" y="36894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4" name="TextBox 3">
            <a:extLst>
              <a:ext uri="{FF2B5EF4-FFF2-40B4-BE49-F238E27FC236}">
                <a16:creationId xmlns:a16="http://schemas.microsoft.com/office/drawing/2014/main" id="{CF36DF18-432C-BAF4-6656-9853347A337D}"/>
              </a:ext>
            </a:extLst>
          </p:cNvPr>
          <p:cNvSpPr txBox="1"/>
          <p:nvPr/>
        </p:nvSpPr>
        <p:spPr>
          <a:xfrm>
            <a:off x="4699802" y="45742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74221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256" p14:dur="2000" spd="slow">
        <p159:morph option="byObject"/>
      </p:transition>
    </mc:Choice>
    <mc:Fallback xmlns="">
      <p:transition advTm="8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anim calcmode="lin" valueType="num">
                                      <p:cBhvr>
                                        <p:cTn dur="500" fill="hold" id="14"/>
                                        <p:tgtEl>
                                          <p:spTgt spid="4"/>
                                        </p:tgtEl>
                                        <p:attrNameLst>
                                          <p:attrName>ppt_x</p:attrName>
                                        </p:attrNameLst>
                                      </p:cBhvr>
                                      <p:tavLst>
                                        <p:tav tm="0">
                                          <p:val>
                                            <p:strVal val="#ppt_x"/>
                                          </p:val>
                                        </p:tav>
                                        <p:tav tm="100000">
                                          <p:val>
                                            <p:strVal val="#ppt_x"/>
                                          </p:val>
                                        </p:tav>
                                      </p:tavLst>
                                    </p:anim>
                                    <p:anim calcmode="lin" valueType="num">
                                      <p:cBhvr>
                                        <p:cTn dur="500" fill="hold" id="15"/>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53" presetSubtype="16">
                                  <p:stCondLst>
                                    <p:cond delay="0"/>
                                  </p:stCondLst>
                                  <p:childTnLst>
                                    <p:set>
                                      <p:cBhvr>
                                        <p:cTn dur="1" fill="hold" id="19">
                                          <p:stCondLst>
                                            <p:cond delay="0"/>
                                          </p:stCondLst>
                                        </p:cTn>
                                        <p:tgtEl>
                                          <p:spTgt spid="7"/>
                                        </p:tgtEl>
                                        <p:attrNameLst>
                                          <p:attrName>style.visibility</p:attrName>
                                        </p:attrNameLst>
                                      </p:cBhvr>
                                      <p:to>
                                        <p:strVal val="visible"/>
                                      </p:to>
                                    </p:set>
                                    <p:anim calcmode="lin" valueType="num">
                                      <p:cBhvr>
                                        <p:cTn dur="500" fill="hold" id="20"/>
                                        <p:tgtEl>
                                          <p:spTgt spid="7"/>
                                        </p:tgtEl>
                                        <p:attrNameLst>
                                          <p:attrName>ppt_w</p:attrName>
                                        </p:attrNameLst>
                                      </p:cBhvr>
                                      <p:tavLst>
                                        <p:tav tm="0">
                                          <p:val>
                                            <p:fltVal val="0"/>
                                          </p:val>
                                        </p:tav>
                                        <p:tav tm="100000">
                                          <p:val>
                                            <p:strVal val="#ppt_w"/>
                                          </p:val>
                                        </p:tav>
                                      </p:tavLst>
                                    </p:anim>
                                    <p:anim calcmode="lin" valueType="num">
                                      <p:cBhvr>
                                        <p:cTn dur="500" fill="hold" id="21"/>
                                        <p:tgtEl>
                                          <p:spTgt spid="7"/>
                                        </p:tgtEl>
                                        <p:attrNameLst>
                                          <p:attrName>ppt_h</p:attrName>
                                        </p:attrNameLst>
                                      </p:cBhvr>
                                      <p:tavLst>
                                        <p:tav tm="0">
                                          <p:val>
                                            <p:fltVal val="0"/>
                                          </p:val>
                                        </p:tav>
                                        <p:tav tm="100000">
                                          <p:val>
                                            <p:strVal val="#ppt_h"/>
                                          </p:val>
                                        </p:tav>
                                      </p:tavLst>
                                    </p:anim>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779730" y="154686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8f266cf5068751722ddff8143b8fee63">
            <a:pPr algn="l" indent="-342900" marL="342900">
              <a:buClr>
                <a:srgbClr val="008CCF"/>
              </a:buClr>
              <a:buFont charset="-79" pitchFamily="2" typeface="Rubik"/>
              <a:buChar char="•"/>
            </a:pPr>
            <a:r>
              <a:rPr lang="es-ES" sz="2400"/>
              <a:t>Permet de trouver et de sélectionner le bon indicateur</a:t>
            </a:r>
          </a:p>
        </p:txBody>
      </p:sp>
      <p:sp>
        <p:nvSpPr>
          <p:cNvPr id="10" name="Rectangle: Rounded Corners 9">
            <a:extLst>
              <a:ext uri="{FF2B5EF4-FFF2-40B4-BE49-F238E27FC236}">
                <a16:creationId xmlns:a16="http://schemas.microsoft.com/office/drawing/2014/main" id="{31B95F4A-9B31-8264-4AA6-813B8AEE0373}"/>
              </a:ext>
            </a:extLst>
          </p:cNvPr>
          <p:cNvSpPr/>
          <p:nvPr/>
        </p:nvSpPr>
        <p:spPr>
          <a:xfrm>
            <a:off x="2133600" y="2811245"/>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11" name="Rectangle: Rounded Corners 10">
            <a:extLst>
              <a:ext uri="{FF2B5EF4-FFF2-40B4-BE49-F238E27FC236}">
                <a16:creationId xmlns:a16="http://schemas.microsoft.com/office/drawing/2014/main" id="{2314F9AB-3023-5EE4-92F3-07CF93F50AFF}"/>
              </a:ext>
            </a:extLst>
          </p:cNvPr>
          <p:cNvSpPr/>
          <p:nvPr/>
        </p:nvSpPr>
        <p:spPr>
          <a:xfrm>
            <a:off x="4859112"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12" name="Rectangle: Rounded Corners 11">
            <a:extLst>
              <a:ext uri="{FF2B5EF4-FFF2-40B4-BE49-F238E27FC236}">
                <a16:creationId xmlns:a16="http://schemas.microsoft.com/office/drawing/2014/main" id="{BD929FD1-E55A-98CB-BC10-9B74187CF16A}"/>
              </a:ext>
            </a:extLst>
          </p:cNvPr>
          <p:cNvSpPr/>
          <p:nvPr/>
        </p:nvSpPr>
        <p:spPr>
          <a:xfrm>
            <a:off x="7618419" y="279132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pic>
        <p:nvPicPr>
          <p:cNvPr id="13" name="Graphic 12">
            <a:extLst>
              <a:ext uri="{FF2B5EF4-FFF2-40B4-BE49-F238E27FC236}">
                <a16:creationId xmlns:a16="http://schemas.microsoft.com/office/drawing/2014/main" id="{4704BAA7-422C-8255-17D5-400229DCD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2" y="3308895"/>
            <a:ext cx="1986096" cy="1986096"/>
          </a:xfrm>
          <a:prstGeom prst="rect">
            <a:avLst/>
          </a:prstGeom>
        </p:spPr>
      </p:pic>
      <p:pic>
        <p:nvPicPr>
          <p:cNvPr id="14" name="Graphic 13">
            <a:extLst>
              <a:ext uri="{FF2B5EF4-FFF2-40B4-BE49-F238E27FC236}">
                <a16:creationId xmlns:a16="http://schemas.microsoft.com/office/drawing/2014/main" id="{4D88509E-4C9B-B195-5498-C50AF39FC5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1052" y="3349443"/>
            <a:ext cx="1905000" cy="1905000"/>
          </a:xfrm>
          <a:prstGeom prst="rect">
            <a:avLst/>
          </a:prstGeom>
        </p:spPr>
      </p:pic>
      <p:pic>
        <p:nvPicPr>
          <p:cNvPr id="15" name="Graphic 14">
            <a:extLst>
              <a:ext uri="{FF2B5EF4-FFF2-40B4-BE49-F238E27FC236}">
                <a16:creationId xmlns:a16="http://schemas.microsoft.com/office/drawing/2014/main" id="{875F9070-35A7-8881-B407-BDD1937677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32050" y="3381134"/>
            <a:ext cx="1841619" cy="1841619"/>
          </a:xfrm>
          <a:prstGeom prst="rect">
            <a:avLst/>
          </a:prstGeom>
        </p:spPr>
      </p:pic>
    </p:spTree>
    <p:custDataLst>
      <p:tags r:id="rId1"/>
    </p:custDataLst>
    <p:extLst>
      <p:ext uri="{BB962C8B-B14F-4D97-AF65-F5344CB8AC3E}">
        <p14:creationId xmlns:p14="http://schemas.microsoft.com/office/powerpoint/2010/main" val="105069159"/>
      </p:ext>
    </p:extLst>
  </p:cSld>
  <p:clrMapOvr>
    <a:masterClrMapping/>
  </p:clrMapOvr>
  <mc:AlternateContent xmlns:mc="http://schemas.openxmlformats.org/markup-compatibility/2006" xmlns:p14="http://schemas.microsoft.com/office/powerpoint/2010/main">
    <mc:Choice Requires="p14">
      <p:transition advTm="11736" p14:dur="2000" spd="slow"/>
    </mc:Choice>
    <mc:Fallback xmlns="">
      <p:transition advTm="117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53" presetSubtype="16">
                                  <p:stCondLst>
                                    <p:cond delay="0"/>
                                  </p:stCondLst>
                                  <p:childTnLst>
                                    <p:set>
                                      <p:cBhvr>
                                        <p:cTn dur="1" fill="hold" id="16">
                                          <p:stCondLst>
                                            <p:cond delay="0"/>
                                          </p:stCondLst>
                                        </p:cTn>
                                        <p:tgtEl>
                                          <p:spTgt spid="10"/>
                                        </p:tgtEl>
                                        <p:attrNameLst>
                                          <p:attrName>style.visibility</p:attrName>
                                        </p:attrNameLst>
                                      </p:cBhvr>
                                      <p:to>
                                        <p:strVal val="visible"/>
                                      </p:to>
                                    </p:set>
                                    <p:anim calcmode="lin" valueType="num">
                                      <p:cBhvr>
                                        <p:cTn dur="500" fill="hold" id="17"/>
                                        <p:tgtEl>
                                          <p:spTgt spid="10"/>
                                        </p:tgtEl>
                                        <p:attrNameLst>
                                          <p:attrName>ppt_w</p:attrName>
                                        </p:attrNameLst>
                                      </p:cBhvr>
                                      <p:tavLst>
                                        <p:tav tm="0">
                                          <p:val>
                                            <p:fltVal val="0"/>
                                          </p:val>
                                        </p:tav>
                                        <p:tav tm="100000">
                                          <p:val>
                                            <p:strVal val="#ppt_w"/>
                                          </p:val>
                                        </p:tav>
                                      </p:tavLst>
                                    </p:anim>
                                    <p:anim calcmode="lin" valueType="num">
                                      <p:cBhvr>
                                        <p:cTn dur="500" fill="hold" id="18"/>
                                        <p:tgtEl>
                                          <p:spTgt spid="10"/>
                                        </p:tgtEl>
                                        <p:attrNameLst>
                                          <p:attrName>ppt_h</p:attrName>
                                        </p:attrNameLst>
                                      </p:cBhvr>
                                      <p:tavLst>
                                        <p:tav tm="0">
                                          <p:val>
                                            <p:fltVal val="0"/>
                                          </p:val>
                                        </p:tav>
                                        <p:tav tm="100000">
                                          <p:val>
                                            <p:strVal val="#ppt_h"/>
                                          </p:val>
                                        </p:tav>
                                      </p:tavLst>
                                    </p:anim>
                                    <p:animEffect filter="fade" transition="in">
                                      <p:cBhvr>
                                        <p:cTn dur="500" id="19"/>
                                        <p:tgtEl>
                                          <p:spTgt spid="10"/>
                                        </p:tgtEl>
                                      </p:cBhvr>
                                    </p:animEffect>
                                  </p:childTnLst>
                                </p:cTn>
                              </p:par>
                              <p:par>
                                <p:cTn fill="hold" grpId="0" id="20" nodeType="withEffect" presetClass="entr" presetID="53" presetSubtype="16">
                                  <p:stCondLst>
                                    <p:cond delay="0"/>
                                  </p:stCondLst>
                                  <p:childTnLst>
                                    <p:set>
                                      <p:cBhvr>
                                        <p:cTn dur="1" fill="hold" id="21">
                                          <p:stCondLst>
                                            <p:cond delay="0"/>
                                          </p:stCondLst>
                                        </p:cTn>
                                        <p:tgtEl>
                                          <p:spTgt spid="11"/>
                                        </p:tgtEl>
                                        <p:attrNameLst>
                                          <p:attrName>style.visibility</p:attrName>
                                        </p:attrNameLst>
                                      </p:cBhvr>
                                      <p:to>
                                        <p:strVal val="visible"/>
                                      </p:to>
                                    </p:set>
                                    <p:anim calcmode="lin" valueType="num">
                                      <p:cBhvr>
                                        <p:cTn dur="500" fill="hold" id="22"/>
                                        <p:tgtEl>
                                          <p:spTgt spid="11"/>
                                        </p:tgtEl>
                                        <p:attrNameLst>
                                          <p:attrName>ppt_w</p:attrName>
                                        </p:attrNameLst>
                                      </p:cBhvr>
                                      <p:tavLst>
                                        <p:tav tm="0">
                                          <p:val>
                                            <p:fltVal val="0"/>
                                          </p:val>
                                        </p:tav>
                                        <p:tav tm="100000">
                                          <p:val>
                                            <p:strVal val="#ppt_w"/>
                                          </p:val>
                                        </p:tav>
                                      </p:tavLst>
                                    </p:anim>
                                    <p:anim calcmode="lin" valueType="num">
                                      <p:cBhvr>
                                        <p:cTn dur="500" fill="hold" id="23"/>
                                        <p:tgtEl>
                                          <p:spTgt spid="11"/>
                                        </p:tgtEl>
                                        <p:attrNameLst>
                                          <p:attrName>ppt_h</p:attrName>
                                        </p:attrNameLst>
                                      </p:cBhvr>
                                      <p:tavLst>
                                        <p:tav tm="0">
                                          <p:val>
                                            <p:fltVal val="0"/>
                                          </p:val>
                                        </p:tav>
                                        <p:tav tm="100000">
                                          <p:val>
                                            <p:strVal val="#ppt_h"/>
                                          </p:val>
                                        </p:tav>
                                      </p:tavLst>
                                    </p:anim>
                                    <p:animEffect filter="fade" transition="in">
                                      <p:cBhvr>
                                        <p:cTn dur="500" id="24"/>
                                        <p:tgtEl>
                                          <p:spTgt spid="11"/>
                                        </p:tgtEl>
                                      </p:cBhvr>
                                    </p:animEffect>
                                  </p:childTnLst>
                                </p:cTn>
                              </p:par>
                              <p:par>
                                <p:cTn fill="hold" grpId="0" id="25" nodeType="withEffect" presetClass="entr" presetID="53" presetSubtype="16">
                                  <p:stCondLst>
                                    <p:cond delay="0"/>
                                  </p:stCondLst>
                                  <p:childTnLst>
                                    <p:set>
                                      <p:cBhvr>
                                        <p:cTn dur="1" fill="hold" id="26">
                                          <p:stCondLst>
                                            <p:cond delay="0"/>
                                          </p:stCondLst>
                                        </p:cTn>
                                        <p:tgtEl>
                                          <p:spTgt spid="12"/>
                                        </p:tgtEl>
                                        <p:attrNameLst>
                                          <p:attrName>style.visibility</p:attrName>
                                        </p:attrNameLst>
                                      </p:cBhvr>
                                      <p:to>
                                        <p:strVal val="visible"/>
                                      </p:to>
                                    </p:set>
                                    <p:anim calcmode="lin" valueType="num">
                                      <p:cBhvr>
                                        <p:cTn dur="500" fill="hold" id="27"/>
                                        <p:tgtEl>
                                          <p:spTgt spid="12"/>
                                        </p:tgtEl>
                                        <p:attrNameLst>
                                          <p:attrName>ppt_w</p:attrName>
                                        </p:attrNameLst>
                                      </p:cBhvr>
                                      <p:tavLst>
                                        <p:tav tm="0">
                                          <p:val>
                                            <p:fltVal val="0"/>
                                          </p:val>
                                        </p:tav>
                                        <p:tav tm="100000">
                                          <p:val>
                                            <p:strVal val="#ppt_w"/>
                                          </p:val>
                                        </p:tav>
                                      </p:tavLst>
                                    </p:anim>
                                    <p:anim calcmode="lin" valueType="num">
                                      <p:cBhvr>
                                        <p:cTn dur="500" fill="hold" id="28"/>
                                        <p:tgtEl>
                                          <p:spTgt spid="12"/>
                                        </p:tgtEl>
                                        <p:attrNameLst>
                                          <p:attrName>ppt_h</p:attrName>
                                        </p:attrNameLst>
                                      </p:cBhvr>
                                      <p:tavLst>
                                        <p:tav tm="0">
                                          <p:val>
                                            <p:fltVal val="0"/>
                                          </p:val>
                                        </p:tav>
                                        <p:tav tm="100000">
                                          <p:val>
                                            <p:strVal val="#ppt_h"/>
                                          </p:val>
                                        </p:tav>
                                      </p:tavLst>
                                    </p:anim>
                                    <p:animEffect filter="fade" transition="in">
                                      <p:cBhvr>
                                        <p:cTn dur="500" id="29"/>
                                        <p:tgtEl>
                                          <p:spTgt spid="12"/>
                                        </p:tgtEl>
                                      </p:cBhvr>
                                    </p:animEffect>
                                  </p:childTnLst>
                                </p:cTn>
                              </p:par>
                              <p:par>
                                <p:cTn fill="hold" id="30" nodeType="withEffect" presetClass="entr" presetID="53" presetSubtype="16">
                                  <p:stCondLst>
                                    <p:cond delay="0"/>
                                  </p:stCondLst>
                                  <p:childTnLst>
                                    <p:set>
                                      <p:cBhvr>
                                        <p:cTn dur="1" fill="hold" id="31">
                                          <p:stCondLst>
                                            <p:cond delay="0"/>
                                          </p:stCondLst>
                                        </p:cTn>
                                        <p:tgtEl>
                                          <p:spTgt spid="13"/>
                                        </p:tgtEl>
                                        <p:attrNameLst>
                                          <p:attrName>style.visibility</p:attrName>
                                        </p:attrNameLst>
                                      </p:cBhvr>
                                      <p:to>
                                        <p:strVal val="visible"/>
                                      </p:to>
                                    </p:set>
                                    <p:anim calcmode="lin" valueType="num">
                                      <p:cBhvr>
                                        <p:cTn dur="500" fill="hold" id="32"/>
                                        <p:tgtEl>
                                          <p:spTgt spid="13"/>
                                        </p:tgtEl>
                                        <p:attrNameLst>
                                          <p:attrName>ppt_w</p:attrName>
                                        </p:attrNameLst>
                                      </p:cBhvr>
                                      <p:tavLst>
                                        <p:tav tm="0">
                                          <p:val>
                                            <p:fltVal val="0"/>
                                          </p:val>
                                        </p:tav>
                                        <p:tav tm="100000">
                                          <p:val>
                                            <p:strVal val="#ppt_w"/>
                                          </p:val>
                                        </p:tav>
                                      </p:tavLst>
                                    </p:anim>
                                    <p:anim calcmode="lin" valueType="num">
                                      <p:cBhvr>
                                        <p:cTn dur="500" fill="hold" id="33"/>
                                        <p:tgtEl>
                                          <p:spTgt spid="13"/>
                                        </p:tgtEl>
                                        <p:attrNameLst>
                                          <p:attrName>ppt_h</p:attrName>
                                        </p:attrNameLst>
                                      </p:cBhvr>
                                      <p:tavLst>
                                        <p:tav tm="0">
                                          <p:val>
                                            <p:fltVal val="0"/>
                                          </p:val>
                                        </p:tav>
                                        <p:tav tm="100000">
                                          <p:val>
                                            <p:strVal val="#ppt_h"/>
                                          </p:val>
                                        </p:tav>
                                      </p:tavLst>
                                    </p:anim>
                                    <p:animEffect filter="fade" transition="in">
                                      <p:cBhvr>
                                        <p:cTn dur="500" id="34"/>
                                        <p:tgtEl>
                                          <p:spTgt spid="13"/>
                                        </p:tgtEl>
                                      </p:cBhvr>
                                    </p:animEffect>
                                  </p:childTnLst>
                                </p:cTn>
                              </p:par>
                              <p:par>
                                <p:cTn fill="hold" id="35" nodeType="withEffect" presetClass="entr" presetID="53" presetSubtype="16">
                                  <p:stCondLst>
                                    <p:cond delay="0"/>
                                  </p:stCondLst>
                                  <p:childTnLst>
                                    <p:set>
                                      <p:cBhvr>
                                        <p:cTn dur="1" fill="hold" id="36">
                                          <p:stCondLst>
                                            <p:cond delay="0"/>
                                          </p:stCondLst>
                                        </p:cTn>
                                        <p:tgtEl>
                                          <p:spTgt spid="14"/>
                                        </p:tgtEl>
                                        <p:attrNameLst>
                                          <p:attrName>style.visibility</p:attrName>
                                        </p:attrNameLst>
                                      </p:cBhvr>
                                      <p:to>
                                        <p:strVal val="visible"/>
                                      </p:to>
                                    </p:set>
                                    <p:anim calcmode="lin" valueType="num">
                                      <p:cBhvr>
                                        <p:cTn dur="500" fill="hold" id="37"/>
                                        <p:tgtEl>
                                          <p:spTgt spid="14"/>
                                        </p:tgtEl>
                                        <p:attrNameLst>
                                          <p:attrName>ppt_w</p:attrName>
                                        </p:attrNameLst>
                                      </p:cBhvr>
                                      <p:tavLst>
                                        <p:tav tm="0">
                                          <p:val>
                                            <p:fltVal val="0"/>
                                          </p:val>
                                        </p:tav>
                                        <p:tav tm="100000">
                                          <p:val>
                                            <p:strVal val="#ppt_w"/>
                                          </p:val>
                                        </p:tav>
                                      </p:tavLst>
                                    </p:anim>
                                    <p:anim calcmode="lin" valueType="num">
                                      <p:cBhvr>
                                        <p:cTn dur="500" fill="hold" id="38"/>
                                        <p:tgtEl>
                                          <p:spTgt spid="14"/>
                                        </p:tgtEl>
                                        <p:attrNameLst>
                                          <p:attrName>ppt_h</p:attrName>
                                        </p:attrNameLst>
                                      </p:cBhvr>
                                      <p:tavLst>
                                        <p:tav tm="0">
                                          <p:val>
                                            <p:fltVal val="0"/>
                                          </p:val>
                                        </p:tav>
                                        <p:tav tm="100000">
                                          <p:val>
                                            <p:strVal val="#ppt_h"/>
                                          </p:val>
                                        </p:tav>
                                      </p:tavLst>
                                    </p:anim>
                                    <p:animEffect filter="fade" transition="in">
                                      <p:cBhvr>
                                        <p:cTn dur="500" id="39"/>
                                        <p:tgtEl>
                                          <p:spTgt spid="14"/>
                                        </p:tgtEl>
                                      </p:cBhvr>
                                    </p:animEffect>
                                  </p:childTnLst>
                                </p:cTn>
                              </p:par>
                              <p:par>
                                <p:cTn fill="hold" id="40" nodeType="withEffect" presetClass="entr" presetID="53" presetSubtype="16">
                                  <p:stCondLst>
                                    <p:cond delay="0"/>
                                  </p:stCondLst>
                                  <p:childTnLst>
                                    <p:set>
                                      <p:cBhvr>
                                        <p:cTn dur="1" fill="hold" id="41">
                                          <p:stCondLst>
                                            <p:cond delay="0"/>
                                          </p:stCondLst>
                                        </p:cTn>
                                        <p:tgtEl>
                                          <p:spTgt spid="15"/>
                                        </p:tgtEl>
                                        <p:attrNameLst>
                                          <p:attrName>style.visibility</p:attrName>
                                        </p:attrNameLst>
                                      </p:cBhvr>
                                      <p:to>
                                        <p:strVal val="visible"/>
                                      </p:to>
                                    </p:set>
                                    <p:anim calcmode="lin" valueType="num">
                                      <p:cBhvr>
                                        <p:cTn dur="500" fill="hold" id="42"/>
                                        <p:tgtEl>
                                          <p:spTgt spid="15"/>
                                        </p:tgtEl>
                                        <p:attrNameLst>
                                          <p:attrName>ppt_w</p:attrName>
                                        </p:attrNameLst>
                                      </p:cBhvr>
                                      <p:tavLst>
                                        <p:tav tm="0">
                                          <p:val>
                                            <p:fltVal val="0"/>
                                          </p:val>
                                        </p:tav>
                                        <p:tav tm="100000">
                                          <p:val>
                                            <p:strVal val="#ppt_w"/>
                                          </p:val>
                                        </p:tav>
                                      </p:tavLst>
                                    </p:anim>
                                    <p:anim calcmode="lin" valueType="num">
                                      <p:cBhvr>
                                        <p:cTn dur="500" fill="hold" id="43"/>
                                        <p:tgtEl>
                                          <p:spTgt spid="15"/>
                                        </p:tgtEl>
                                        <p:attrNameLst>
                                          <p:attrName>ppt_h</p:attrName>
                                        </p:attrNameLst>
                                      </p:cBhvr>
                                      <p:tavLst>
                                        <p:tav tm="0">
                                          <p:val>
                                            <p:fltVal val="0"/>
                                          </p:val>
                                        </p:tav>
                                        <p:tav tm="100000">
                                          <p:val>
                                            <p:strVal val="#ppt_h"/>
                                          </p:val>
                                        </p:tav>
                                      </p:tavLst>
                                    </p:anim>
                                    <p:animEffect filter="fade" transition="in">
                                      <p:cBhvr>
                                        <p:cTn dur="500" id="44"/>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3"/>
      <p:bldP animBg="1" grpId="0" spid="10"/>
      <p:bldP animBg="1" grpId="0" spid="11"/>
      <p:bldP animBg="1"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F656AEB2-092A-BA3E-A40E-28352B876ACC}"/>
              </a:ext>
            </a:extLst>
          </p:cNvPr>
          <p:cNvSpPr txBox="1"/>
          <p:nvPr/>
        </p:nvSpPr>
        <p:spPr>
          <a:xfrm>
            <a:off x="2266950" y="15468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
        <p:nvSpPr>
          <p:cNvPr id="3" name="TextBox 2">
            <a:extLst>
              <a:ext uri="{FF2B5EF4-FFF2-40B4-BE49-F238E27FC236}">
                <a16:creationId xmlns:a16="http://schemas.microsoft.com/office/drawing/2014/main" id="{ED989014-5E6F-20FE-1D1B-9E66DA0DF012}"/>
              </a:ext>
            </a:extLst>
          </p:cNvPr>
          <p:cNvSpPr txBox="1"/>
          <p:nvPr/>
        </p:nvSpPr>
        <p:spPr>
          <a:xfrm>
            <a:off x="6096000" y="1451401"/>
            <a:ext cx="5167313" cy="830997"/>
          </a:xfrm>
          <a:prstGeom prst="rect">
            <a:avLst/>
          </a:prstGeom>
          <a:noFill/>
        </p:spPr>
        <p:txBody>
          <a:bodyPr rtlCol="0" wrap="square">
            <a:spAutoFit/>
          </a:bodyPr>
          <a:lstStyle/>
          <a:p txid="13080f31fe087aa3e299f9e8a8321ad0">
            <a:pPr algn="l" indent="-342900" marL="342900">
              <a:buClr>
                <a:srgbClr val="008CCF"/>
              </a:buClr>
              <a:buFont charset="-79" pitchFamily="2" typeface="Rubik"/>
              <a:buChar char="•"/>
            </a:pPr>
            <a:r>
              <a:rPr lang="es-ES" sz="2400"/>
              <a:t>Facilite la gestion de vos groupes d'indicateurs</a:t>
            </a:r>
          </a:p>
        </p:txBody>
      </p:sp>
      <p:grpSp>
        <p:nvGrpSpPr>
          <p:cNvPr id="16" name="Group 15">
            <a:extLst>
              <a:ext uri="{FF2B5EF4-FFF2-40B4-BE49-F238E27FC236}">
                <a16:creationId xmlns:a16="http://schemas.microsoft.com/office/drawing/2014/main" id="{A7858F8C-5DB7-96A4-324B-C66D7F828139}"/>
              </a:ext>
            </a:extLst>
          </p:cNvPr>
          <p:cNvGrpSpPr/>
          <p:nvPr/>
        </p:nvGrpSpPr>
        <p:grpSpPr>
          <a:xfrm>
            <a:off x="3892550" y="2578100"/>
            <a:ext cx="4273550" cy="3771899"/>
            <a:chOff x="3917950" y="920750"/>
            <a:chExt cx="4273550" cy="3771899"/>
          </a:xfrm>
        </p:grpSpPr>
        <p:sp>
          <p:nvSpPr>
            <p:cNvPr id="17" name="Rectangle 16">
              <a:extLst>
                <a:ext uri="{FF2B5EF4-FFF2-40B4-BE49-F238E27FC236}">
                  <a16:creationId xmlns:a16="http://schemas.microsoft.com/office/drawing/2014/main" id="{A03FFC5A-01A2-E106-969E-A1ADF237A85A}"/>
                </a:ext>
              </a:extLst>
            </p:cNvPr>
            <p:cNvSpPr/>
            <p:nvPr/>
          </p:nvSpPr>
          <p:spPr>
            <a:xfrm>
              <a:off x="3917950" y="965200"/>
              <a:ext cx="4273550" cy="3727449"/>
            </a:xfrm>
            <a:prstGeom prst="rect">
              <a:avLst/>
            </a:prstGeom>
            <a:solidFill>
              <a:schemeClr val="bg1"/>
            </a:solid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17">
              <a:extLst>
                <a:ext uri="{FF2B5EF4-FFF2-40B4-BE49-F238E27FC236}">
                  <a16:creationId xmlns:a16="http://schemas.microsoft.com/office/drawing/2014/main" id="{EF67B05F-E432-6EEA-0F29-865FFA8E5EE5}"/>
                </a:ext>
              </a:extLst>
            </p:cNvPr>
            <p:cNvSpPr/>
            <p:nvPr/>
          </p:nvSpPr>
          <p:spPr>
            <a:xfrm>
              <a:off x="3917950" y="920750"/>
              <a:ext cx="4273550" cy="7239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d3c3970a16abe48dddacc315f171b2d">
              <a:pPr algn="ctr"/>
              <a:r>
                <a:rPr lang="es-ES" sz="2400"/>
                <a:t>Ensemble de groupes d'indicateurs</a:t>
              </a:r>
            </a:p>
          </p:txBody>
        </p:sp>
      </p:grpSp>
      <p:sp>
        <p:nvSpPr>
          <p:cNvPr id="19" name="!!TextBox 9">
            <a:extLst>
              <a:ext uri="{FF2B5EF4-FFF2-40B4-BE49-F238E27FC236}">
                <a16:creationId xmlns:a16="http://schemas.microsoft.com/office/drawing/2014/main" id="{9C81CD9D-802B-090C-F171-8AEF949211CF}"/>
              </a:ext>
            </a:extLst>
          </p:cNvPr>
          <p:cNvSpPr txBox="1"/>
          <p:nvPr/>
        </p:nvSpPr>
        <p:spPr>
          <a:xfrm>
            <a:off x="4629952" y="3592037"/>
            <a:ext cx="27511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4046767fc45fc93b1e803c348b03e3ab">
            <a:r>
              <a:rPr lang="es-ES"/>
              <a:t>Groupe d'indicateurs A</a:t>
            </a:r>
          </a:p>
        </p:txBody>
      </p:sp>
      <p:sp>
        <p:nvSpPr>
          <p:cNvPr id="20" name="TextBox 19">
            <a:extLst>
              <a:ext uri="{FF2B5EF4-FFF2-40B4-BE49-F238E27FC236}">
                <a16:creationId xmlns:a16="http://schemas.microsoft.com/office/drawing/2014/main" id="{F7763AD3-5FC9-11F8-010D-176F46A679D3}"/>
              </a:ext>
            </a:extLst>
          </p:cNvPr>
          <p:cNvSpPr txBox="1"/>
          <p:nvPr/>
        </p:nvSpPr>
        <p:spPr>
          <a:xfrm>
            <a:off x="4629952" y="4476830"/>
            <a:ext cx="2751120"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e48807d95536b923c11de58b8289ff41">
            <a:r>
              <a:rPr lang="es-ES"/>
              <a:t>Groupe d'indicateurs B</a:t>
            </a:r>
          </a:p>
        </p:txBody>
      </p:sp>
      <p:sp>
        <p:nvSpPr>
          <p:cNvPr id="21" name="TextBox 20">
            <a:extLst>
              <a:ext uri="{FF2B5EF4-FFF2-40B4-BE49-F238E27FC236}">
                <a16:creationId xmlns:a16="http://schemas.microsoft.com/office/drawing/2014/main" id="{A06BDB7F-A881-B856-17C7-C8B498654974}"/>
              </a:ext>
            </a:extLst>
          </p:cNvPr>
          <p:cNvSpPr txBox="1"/>
          <p:nvPr/>
        </p:nvSpPr>
        <p:spPr>
          <a:xfrm>
            <a:off x="4629952" y="5361623"/>
            <a:ext cx="275112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2a342e2b5f02c3e42e83ae2a3ba42241">
            <a:r>
              <a:rPr lang="es-ES"/>
              <a:t>Groupe d'indicateurs C</a:t>
            </a:r>
          </a:p>
        </p:txBody>
      </p:sp>
    </p:spTree>
    <p:custDataLst>
      <p:tags r:id="rId1"/>
    </p:custDataLst>
    <p:extLst>
      <p:ext uri="{BB962C8B-B14F-4D97-AF65-F5344CB8AC3E}">
        <p14:creationId xmlns:p14="http://schemas.microsoft.com/office/powerpoint/2010/main" val="3225238906"/>
      </p:ext>
    </p:extLst>
  </p:cSld>
  <p:clrMapOvr>
    <a:masterClrMapping/>
  </p:clrMapOvr>
  <mc:AlternateContent xmlns:mc="http://schemas.openxmlformats.org/markup-compatibility/2006" xmlns:p159="http://schemas.microsoft.com/office/powerpoint/2015/09/main">
    <mc:Choice Requires="p159">
      <p:transition advTm="8424" spd="slow">
        <p159:morph option="byObject"/>
      </p:transition>
    </mc:Choice>
    <mc:Fallback xmlns="">
      <p:transition advTm="84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7"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47"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anim calcmode="lin" valueType="num">
                                      <p:cBhvr>
                                        <p:cTn dur="500" fill="hold" id="14"/>
                                        <p:tgtEl>
                                          <p:spTgt spid="21"/>
                                        </p:tgtEl>
                                        <p:attrNameLst>
                                          <p:attrName>ppt_x</p:attrName>
                                        </p:attrNameLst>
                                      </p:cBhvr>
                                      <p:tavLst>
                                        <p:tav tm="0">
                                          <p:val>
                                            <p:strVal val="#ppt_x"/>
                                          </p:val>
                                        </p:tav>
                                        <p:tav tm="100000">
                                          <p:val>
                                            <p:strVal val="#ppt_x"/>
                                          </p:val>
                                        </p:tav>
                                      </p:tavLst>
                                    </p:anim>
                                    <p:anim calcmode="lin" valueType="num">
                                      <p:cBhvr>
                                        <p:cTn dur="500" fill="hold" id="15"/>
                                        <p:tgtEl>
                                          <p:spTgt spid="21"/>
                                        </p:tgtEl>
                                        <p:attrNameLst>
                                          <p:attrName>ppt_y</p:attrName>
                                        </p:attrNameLst>
                                      </p:cBhvr>
                                      <p:tavLst>
                                        <p:tav tm="0">
                                          <p:val>
                                            <p:strVal val="#ppt_y-.1"/>
                                          </p:val>
                                        </p:tav>
                                        <p:tav tm="100000">
                                          <p:val>
                                            <p:strVal val="#ppt_y"/>
                                          </p:val>
                                        </p:tav>
                                      </p:tavLst>
                                    </p:anim>
                                  </p:childTnLst>
                                </p:cTn>
                              </p:par>
                              <p:par>
                                <p:cTn fill="hold" id="16" nodeType="withEffect" presetClass="entr" presetID="53" presetSubtype="16">
                                  <p:stCondLst>
                                    <p:cond delay="0"/>
                                  </p:stCondLst>
                                  <p:childTnLst>
                                    <p:set>
                                      <p:cBhvr>
                                        <p:cTn dur="1" fill="hold" id="17">
                                          <p:stCondLst>
                                            <p:cond delay="0"/>
                                          </p:stCondLst>
                                        </p:cTn>
                                        <p:tgtEl>
                                          <p:spTgt spid="16"/>
                                        </p:tgtEl>
                                        <p:attrNameLst>
                                          <p:attrName>style.visibility</p:attrName>
                                        </p:attrNameLst>
                                      </p:cBhvr>
                                      <p:to>
                                        <p:strVal val="visible"/>
                                      </p:to>
                                    </p:set>
                                    <p:anim calcmode="lin" valueType="num">
                                      <p:cBhvr>
                                        <p:cTn dur="500" fill="hold" id="18"/>
                                        <p:tgtEl>
                                          <p:spTgt spid="16"/>
                                        </p:tgtEl>
                                        <p:attrNameLst>
                                          <p:attrName>ppt_w</p:attrName>
                                        </p:attrNameLst>
                                      </p:cBhvr>
                                      <p:tavLst>
                                        <p:tav tm="0">
                                          <p:val>
                                            <p:fltVal val="0"/>
                                          </p:val>
                                        </p:tav>
                                        <p:tav tm="100000">
                                          <p:val>
                                            <p:strVal val="#ppt_w"/>
                                          </p:val>
                                        </p:tav>
                                      </p:tavLst>
                                    </p:anim>
                                    <p:anim calcmode="lin" valueType="num">
                                      <p:cBhvr>
                                        <p:cTn dur="500" fill="hold" id="19"/>
                                        <p:tgtEl>
                                          <p:spTgt spid="16"/>
                                        </p:tgtEl>
                                        <p:attrNameLst>
                                          <p:attrName>ppt_h</p:attrName>
                                        </p:attrNameLst>
                                      </p:cBhvr>
                                      <p:tavLst>
                                        <p:tav tm="0">
                                          <p:val>
                                            <p:fltVal val="0"/>
                                          </p:val>
                                        </p:tav>
                                        <p:tav tm="100000">
                                          <p:val>
                                            <p:strVal val="#ppt_h"/>
                                          </p:val>
                                        </p:tav>
                                      </p:tavLst>
                                    </p:anim>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gtEl>
                                        <p:attrNameLst>
                                          <p:attrName>style.visibility</p:attrName>
                                        </p:attrNameLst>
                                      </p:cBhvr>
                                      <p:to>
                                        <p:strVal val="visible"/>
                                      </p:to>
                                    </p:set>
                                    <p:animEffect filter="fade" transition="in">
                                      <p:cBhvr>
                                        <p:cTn dur="500" id="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20"/>
      <p:bldP animBg="1" grpId="0" spid="2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verrez…</a:t>
            </a:r>
          </a:p>
        </p:txBody>
      </p:sp>
      <p:sp>
        <p:nvSpPr>
          <p:cNvPr id="12" name="TextBox 11">
            <a:extLst>
              <a:ext uri="{FF2B5EF4-FFF2-40B4-BE49-F238E27FC236}">
                <a16:creationId xmlns:a16="http://schemas.microsoft.com/office/drawing/2014/main" id="{D2F3DCB2-02B6-9948-0AC2-4ACD825FA426}"/>
              </a:ext>
            </a:extLst>
          </p:cNvPr>
          <p:cNvSpPr txBox="1"/>
          <p:nvPr/>
        </p:nvSpPr>
        <p:spPr>
          <a:xfrm>
            <a:off x="6096000" y="2030521"/>
            <a:ext cx="4800600" cy="2180405"/>
          </a:xfrm>
          <a:prstGeom prst="rect">
            <a:avLst/>
          </a:prstGeom>
          <a:noFill/>
        </p:spPr>
        <p:txBody>
          <a:bodyPr rtlCol="0" wrap="square">
            <a:spAutoFit/>
          </a:bodyPr>
          <a:lstStyle/>
          <a:p txid="9387d9b169efcba556e99c78c50f4fbc">
            <a:pPr>
              <a:lnSpc>
                <a:spcPts val="3300"/>
              </a:lnSpc>
              <a:buClr>
                <a:srgbClr val="008CCF"/>
              </a:buClr>
            </a:pPr>
            <a:r>
              <a:rPr lang="es-ES" sz="2400"/>
              <a:t>Comment créer</a:t>
            </a:r>
          </a:p>
          <a:p txid="803acf19e42c8248db7e7f3d4c1607d1">
            <a:pPr indent="-342900" marL="342900">
              <a:lnSpc>
                <a:spcPts val="3300"/>
              </a:lnSpc>
              <a:buClr>
                <a:srgbClr val="008CCF"/>
              </a:buClr>
              <a:buFont charset="0" panose="020B0604020202020204" pitchFamily="34" typeface="Arial"/>
              <a:buChar char="•"/>
            </a:pPr>
            <a:r>
              <a:rPr lang="es-ES" sz="2400"/>
              <a:t>Le groupe d'indicateurs RMNCAH - Soins prénatals</a:t>
            </a:r>
            <a:r>
              <a:rPr b="0" i="0" lang="en-US" strike="noStrike" sz="2400" u="none">
                <a:solidFill>
                  <a:srgbClr val="000000"/>
                </a:solidFill>
                <a:effectLst/>
              </a:rPr>
            </a:r>
            <a:r>
              <a:rPr lang="es-ES" sz="2400"/>
              <a:t> </a:t>
            </a:r>
          </a:p>
          <a:p txid="8ac8d6bff1be64668e463fbab8173499">
            <a:pPr indent="-342900" marL="342900">
              <a:lnSpc>
                <a:spcPts val="3300"/>
              </a:lnSpc>
              <a:buClr>
                <a:srgbClr val="008CCF"/>
              </a:buClr>
              <a:buFont charset="0" panose="020B0604020202020204" pitchFamily="34" typeface="Arial"/>
              <a:buChar char="•"/>
            </a:pPr>
            <a:r>
              <a:rPr lang="es-ES" sz="2400"/>
              <a:t>L'ensemble de groupes d'indicateurs RMNCAH</a:t>
            </a:r>
          </a:p>
        </p:txBody>
      </p:sp>
      <p:sp>
        <p:nvSpPr>
          <p:cNvPr id="6" name="!!TextBox 9">
            <a:extLst>
              <a:ext uri="{FF2B5EF4-FFF2-40B4-BE49-F238E27FC236}">
                <a16:creationId xmlns:a16="http://schemas.microsoft.com/office/drawing/2014/main" id="{1E6E5D60-C00D-7190-5B62-732173286FFD}"/>
              </a:ext>
            </a:extLst>
          </p:cNvPr>
          <p:cNvSpPr txBox="1"/>
          <p:nvPr/>
        </p:nvSpPr>
        <p:spPr>
          <a:xfrm>
            <a:off x="2411430" y="23952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7" name="!!TextBox 9">
            <a:extLst>
              <a:ext uri="{FF2B5EF4-FFF2-40B4-BE49-F238E27FC236}">
                <a16:creationId xmlns:a16="http://schemas.microsoft.com/office/drawing/2014/main" id="{93FC052C-29B1-0D25-68FC-A00D71B4B5B2}"/>
              </a:ext>
            </a:extLst>
          </p:cNvPr>
          <p:cNvSpPr txBox="1"/>
          <p:nvPr/>
        </p:nvSpPr>
        <p:spPr>
          <a:xfrm>
            <a:off x="2155040" y="3286760"/>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Tm="23760" p14:dur="2000" spd="slow"/>
    </mc:Choice>
    <mc:Fallback xmlns="">
      <p:transition advTm="2376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7"/>
                                        </p:tgtEl>
                                        <p:attrNameLst>
                                          <p:attrName>style.visibility</p:attrName>
                                        </p:attrNameLst>
                                      </p:cBhvr>
                                      <p:to>
                                        <p:strVal val="visible"/>
                                      </p:to>
                                    </p:set>
                                    <p:anim calcmode="lin" valueType="num">
                                      <p:cBhvr additive="base">
                                        <p:cTn dur="500" fill="hold" id="11"/>
                                        <p:tgtEl>
                                          <p:spTgt spid="7"/>
                                        </p:tgtEl>
                                        <p:attrNameLst>
                                          <p:attrName>ppt_x</p:attrName>
                                        </p:attrNameLst>
                                      </p:cBhvr>
                                      <p:tavLst>
                                        <p:tav tm="0">
                                          <p:val>
                                            <p:strVal val="0-#ppt_w/2"/>
                                          </p:val>
                                        </p:tav>
                                        <p:tav tm="100000">
                                          <p:val>
                                            <p:strVal val="#ppt_x"/>
                                          </p:val>
                                        </p:tav>
                                      </p:tavLst>
                                    </p:anim>
                                    <p:anim calcmode="lin" valueType="num">
                                      <p:cBhvr additive="base">
                                        <p:cTn dur="500" fill="hold" id="1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0" st="0"/>
                                            </p:txEl>
                                          </p:spTgt>
                                        </p:tgtEl>
                                        <p:attrNameLst>
                                          <p:attrName>style.visibility</p:attrName>
                                        </p:attrNameLst>
                                      </p:cBhvr>
                                      <p:to>
                                        <p:strVal val="visible"/>
                                      </p:to>
                                    </p:set>
                                    <p:animEffect filter="fade" transition="in">
                                      <p:cBhvr>
                                        <p:cTn dur="500" id="17"/>
                                        <p:tgtEl>
                                          <p:spTgt spid="1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1" st="1"/>
                                            </p:txEl>
                                          </p:spTgt>
                                        </p:tgtEl>
                                        <p:attrNameLst>
                                          <p:attrName>style.visibility</p:attrName>
                                        </p:attrNameLst>
                                      </p:cBhvr>
                                      <p:to>
                                        <p:strVal val="visible"/>
                                      </p:to>
                                    </p:set>
                                    <p:animEffect filter="fade" transition="in">
                                      <p:cBhvr>
                                        <p:cTn dur="500" id="22"/>
                                        <p:tgtEl>
                                          <p:spTgt spid="12">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xEl>
                                              <p:pRg end="2" st="2"/>
                                            </p:txEl>
                                          </p:spTgt>
                                        </p:tgtEl>
                                        <p:attrNameLst>
                                          <p:attrName>style.visibility</p:attrName>
                                        </p:attrNameLst>
                                      </p:cBhvr>
                                      <p:to>
                                        <p:strVal val="visible"/>
                                      </p:to>
                                    </p:set>
                                    <p:animEffect filter="fade" transition="in">
                                      <p:cBhvr>
                                        <p:cTn dur="500" id="27"/>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2" uiExpand="1"/>
      <p:bldP animBg="1" grpId="0" spid="6"/>
      <p:bldP animBg="1" grpId="0" spid="7"/>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497A1-3D0D-31F6-77C1-BAF771127EF8}"/>
              </a:ext>
            </a:extLst>
          </p:cNvPr>
          <p:cNvSpPr txBox="1"/>
          <p:nvPr/>
        </p:nvSpPr>
        <p:spPr>
          <a:xfrm>
            <a:off x="5918887"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Tm="122000" p14:dur="2000" spd="slow"/>
    </mc:Choice>
    <mc:Fallback xmlns="">
      <p:transition advTm="122000"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1346422" y="2213909"/>
            <a:ext cx="5239432" cy="2603598"/>
          </a:xfrm>
          <a:prstGeom prst="rect">
            <a:avLst/>
          </a:prstGeom>
          <a:noFill/>
        </p:spPr>
        <p:txBody>
          <a:bodyPr rtlCol="0" wrap="square">
            <a:spAutoFit/>
          </a:bodyPr>
          <a:lstStyle/>
          <a:p txid="069be061d80f18448a00a9ebe0f865e0">
            <a:pPr algn="l" indent="-457200" marL="457200">
              <a:lnSpc>
                <a:spcPts val="3300"/>
              </a:lnSpc>
              <a:buClr>
                <a:srgbClr val="008CCF"/>
              </a:buClr>
              <a:buAutoNum type="arabicPeriod"/>
            </a:pPr>
            <a:r>
              <a:rPr dirty="0" err="1" lang="es-ES" sz="2400"/>
              <a:t>Sélectionnez la page des groupes d'indicateurs dans l'application Maintenance</a:t>
            </a:r>
            <a:r>
              <a:rPr dirty="0" lang="es-ES" sz="2400"/>
              <a:t> </a:t>
            </a:r>
            <a:r>
              <a:rPr dirty="0" err="1" lang="es-ES" sz="2400"/>
            </a:r>
            <a:r>
              <a:rPr dirty="0" lang="es-ES" sz="2400"/>
              <a:t> </a:t>
            </a:r>
            <a:r>
              <a:rPr dirty="0" err="1" lang="es-ES" sz="2400">
                <a:latin typeface="+mj-lt"/>
              </a:rPr>
            </a:r>
            <a:r>
              <a:rPr dirty="0" lang="es-ES" sz="2400"/>
              <a:t> </a:t>
            </a:r>
            <a:r>
              <a:rPr dirty="0" err="1" lang="es-ES" sz="2400">
                <a:latin typeface="+mj-lt"/>
              </a:rPr>
            </a:r>
            <a:r>
              <a:rPr dirty="0" lang="es-ES" sz="2400">
                <a:latin typeface="+mj-lt"/>
              </a:rPr>
            </a:r>
            <a:r>
              <a:rPr dirty="0" lang="es-ES" sz="2400"/>
            </a:r>
            <a:r>
              <a:rPr dirty="0" err="1" lang="es-ES" sz="2400"/>
            </a:r>
            <a:r>
              <a:rPr dirty="0" lang="es-ES" sz="2400"/>
              <a:t> </a:t>
            </a:r>
            <a:r>
              <a:rPr b="1" dirty="0" err="1" lang="es-ES" sz="2400"/>
            </a:r>
            <a:r>
              <a:rPr b="1" dirty="0" lang="es-ES" sz="2400"/>
            </a:r>
            <a:endParaRPr b="1" dirty="0" lang="en-NO" sz="2400"/>
          </a:p>
          <a:p txid="0386b5d28e469399da5fbc2fa79b969a">
            <a:pPr indent="-457200" marL="457200">
              <a:lnSpc>
                <a:spcPts val="3300"/>
              </a:lnSpc>
              <a:buClr>
                <a:srgbClr val="008CCF"/>
              </a:buClr>
              <a:buAutoNum type="arabicPeriod"/>
            </a:pPr>
            <a:r>
              <a:rPr dirty="0" lang="en-US" sz="2400"/>
              <a:t>Cliquez sur l'icône +</a:t>
            </a:r>
            <a:r>
              <a:rPr dirty="0" lang="en-US" sz="2400">
                <a:latin typeface="+mj-lt"/>
              </a:rPr>
            </a:r>
            <a:r>
              <a:rPr dirty="0" lang="en-US" sz="2400"/>
            </a:r>
            <a:endParaRPr dirty="0" lang="en-NO" sz="2400"/>
          </a:p>
          <a:p txid="de271b59ddb013dcc361501e289c2e81">
            <a:pPr indent="-457200" marL="457200">
              <a:lnSpc>
                <a:spcPts val="3300"/>
              </a:lnSpc>
              <a:buClr>
                <a:srgbClr val="008CCF"/>
              </a:buClr>
              <a:buAutoNum type="arabicPeriod"/>
            </a:pPr>
            <a:r>
              <a:rPr dirty="0" lang="en-US" sz="2400"/>
              <a:t>Entrez un nom</a:t>
            </a:r>
          </a:p>
          <a:p txid="37b3610f58a7753ec012bb938767dc26">
            <a:pPr indent="-457200" marL="457200">
              <a:lnSpc>
                <a:spcPts val="3300"/>
              </a:lnSpc>
              <a:buClr>
                <a:srgbClr val="008CCF"/>
              </a:buClr>
              <a:buAutoNum type="arabicPeriod"/>
            </a:pPr>
            <a:r>
              <a:rPr dirty="0" lang="en-US" sz="2400"/>
              <a:t>Sélectionnez les indicateurs</a:t>
            </a:r>
            <a:endParaRPr dirty="0" lang="en-US" sz="2400">
              <a:latin typeface="+mj-lt"/>
            </a:endParaRPr>
          </a:p>
          <a:p txid="59a7e0b83b9d99daa347f0bf1c2df097">
            <a:pPr indent="-457200" marL="457200">
              <a:lnSpc>
                <a:spcPts val="3300"/>
              </a:lnSpc>
              <a:buClr>
                <a:srgbClr val="008CCF"/>
              </a:buClr>
              <a:buAutoNum type="arabicPeriod"/>
            </a:pPr>
            <a:r>
              <a:rPr dirty="0" lang="en-US" sz="2400"/>
              <a:t>Cliquez sur Enregistrer</a:t>
            </a:r>
            <a:r>
              <a:rPr dirty="0" lang="en-US" sz="2400">
                <a:latin typeface="+mj-lt"/>
              </a:rPr>
            </a:r>
          </a:p>
        </p:txBody>
      </p:sp>
      <p:sp>
        <p:nvSpPr>
          <p:cNvPr id="3" name="TextBox 2">
            <a:extLst>
              <a:ext uri="{FF2B5EF4-FFF2-40B4-BE49-F238E27FC236}">
                <a16:creationId xmlns:a16="http://schemas.microsoft.com/office/drawing/2014/main" id="{6EF14607-F41A-828E-4516-23CBD380D7AC}"/>
              </a:ext>
            </a:extLst>
          </p:cNvPr>
          <p:cNvSpPr txBox="1"/>
          <p:nvPr/>
        </p:nvSpPr>
        <p:spPr>
          <a:xfrm>
            <a:off x="3270250" y="2074878"/>
            <a:ext cx="5651500" cy="1200329"/>
          </a:xfrm>
          <a:prstGeom prst="rect">
            <a:avLst/>
          </a:prstGeom>
          <a:noFill/>
        </p:spPr>
        <p:txBody>
          <a:bodyPr rtlCol="0" wrap="square">
            <a:spAutoFit/>
          </a:bodyPr>
          <a:lstStyle/>
          <a:p txid="e88b1c49dabee10d530c66fdafd31548">
            <a:pPr algn="ctr">
              <a:buClr>
                <a:srgbClr val="008CCF"/>
              </a:buClr>
            </a:pPr>
            <a:r>
              <a:rPr dirty="0" lang="es-ES" sz="2400"/>
              <a:t>Utilisés pour regrouper des indicateurs associés, afin de faciliter les analyses et la gestion des indicateurs.</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r>
            <a:r>
              <a:rPr dirty="0" lang="es-ES" sz="2400"/>
              <a:t> </a:t>
            </a:r>
            <a:r>
              <a:rPr dirty="0" err="1" lang="es-ES" sz="2400">
                <a:latin typeface="+mj-lt"/>
              </a:rPr>
            </a:r>
            <a:r>
              <a:rPr dirty="0" lang="es-ES" sz="2400"/>
            </a:r>
            <a:r>
              <a:rPr dirty="0" err="1" lang="es-ES" sz="2400"/>
            </a:r>
            <a:r>
              <a:rPr dirty="0" lang="es-ES" sz="2400"/>
              <a:t> </a:t>
            </a:r>
            <a:r>
              <a:rPr dirty="0" err="1" lang="es-ES" sz="2400">
                <a:latin typeface="+mj-lt"/>
              </a:rPr>
            </a:r>
            <a:endParaRPr dirty="0" lang="es-ES" sz="2400">
              <a:latin typeface="+mj-lt"/>
            </a:endParaRPr>
          </a:p>
        </p:txBody>
      </p:sp>
      <p:sp>
        <p:nvSpPr>
          <p:cNvPr id="6" name="TextBox 5">
            <a:extLst>
              <a:ext uri="{FF2B5EF4-FFF2-40B4-BE49-F238E27FC236}">
                <a16:creationId xmlns:a16="http://schemas.microsoft.com/office/drawing/2014/main" id="{0FD6D9EC-6751-6039-DACA-380E9939236B}"/>
              </a:ext>
            </a:extLst>
          </p:cNvPr>
          <p:cNvSpPr txBox="1"/>
          <p:nvPr/>
        </p:nvSpPr>
        <p:spPr>
          <a:xfrm>
            <a:off x="6860390" y="2393138"/>
            <a:ext cx="2908301" cy="1334020"/>
          </a:xfrm>
          <a:prstGeom prst="rect">
            <a:avLst/>
          </a:prstGeom>
          <a:noFill/>
        </p:spPr>
        <p:txBody>
          <a:bodyPr rtlCol="0" wrap="square">
            <a:spAutoFit/>
          </a:bodyPr>
          <a:lstStyle/>
          <a:p txid="326ddfd109806bc24a0e3438aeee95c7">
            <a:pPr algn="l">
              <a:lnSpc>
                <a:spcPts val="3300"/>
              </a:lnSpc>
              <a:buClr>
                <a:srgbClr val="008CCF"/>
              </a:buClr>
            </a:pPr>
            <a:r>
              <a:rPr dirty="0" err="1" lang="es-ES" sz="2400"/>
              <a:t>Même procédure sur la page des ensembles de groupes d'indicateurs</a:t>
            </a:r>
            <a:r>
              <a:rPr dirty="0" lang="es-ES" sz="2400"/>
              <a:t> </a:t>
            </a:r>
            <a:r>
              <a:rPr dirty="0" err="1" lang="es-ES" sz="2400"/>
            </a:r>
            <a:r>
              <a:rPr dirty="0" lang="es-ES" sz="2400"/>
            </a:r>
            <a:r>
              <a:rPr dirty="0" err="1" lang="es-ES" sz="2400"/>
            </a:r>
            <a:r>
              <a:rPr dirty="0" lang="es-ES" sz="2400"/>
              <a:t> </a:t>
            </a:r>
            <a:r>
              <a:rPr dirty="0" err="1" lang="es-ES" sz="2400">
                <a:latin typeface="+mj-lt"/>
              </a:rPr>
            </a:r>
            <a:r>
              <a:rPr dirty="0" lang="es-ES" sz="2400">
                <a:latin typeface="+mj-lt"/>
              </a:rPr>
              <a:t> </a:t>
            </a:r>
            <a:r>
              <a:rPr dirty="0" err="1" lang="es-ES" sz="2400">
                <a:latin typeface="+mj-lt"/>
              </a:rPr>
            </a:r>
            <a:r>
              <a:rPr dirty="0" lang="es-ES" sz="2400">
                <a:latin typeface="+mj-lt"/>
              </a:rPr>
            </a:r>
            <a:endParaRPr dirty="0" lang="en-US" sz="2400">
              <a:latin typeface="+mj-lt"/>
            </a:endParaRPr>
          </a:p>
        </p:txBody>
      </p:sp>
      <p:sp>
        <p:nvSpPr>
          <p:cNvPr id="7" name="!!TextBox 9">
            <a:extLst>
              <a:ext uri="{FF2B5EF4-FFF2-40B4-BE49-F238E27FC236}">
                <a16:creationId xmlns:a16="http://schemas.microsoft.com/office/drawing/2014/main" id="{3F962458-CD75-73F2-2B58-0918AB742204}"/>
              </a:ext>
            </a:extLst>
          </p:cNvPr>
          <p:cNvSpPr txBox="1"/>
          <p:nvPr/>
        </p:nvSpPr>
        <p:spPr>
          <a:xfrm>
            <a:off x="2667820" y="1226820"/>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b5f0db83229dba703e3a0103768b39de">
            <a:r>
              <a:rPr lang="es-ES"/>
              <a:t>Groupe d'indicateurs</a:t>
            </a:r>
          </a:p>
        </p:txBody>
      </p:sp>
      <p:sp>
        <p:nvSpPr>
          <p:cNvPr id="8" name="!!TextBox 9">
            <a:extLst>
              <a:ext uri="{FF2B5EF4-FFF2-40B4-BE49-F238E27FC236}">
                <a16:creationId xmlns:a16="http://schemas.microsoft.com/office/drawing/2014/main" id="{714B1DDE-AC14-5FE9-4E0E-527306A19FBB}"/>
              </a:ext>
            </a:extLst>
          </p:cNvPr>
          <p:cNvSpPr txBox="1"/>
          <p:nvPr/>
        </p:nvSpPr>
        <p:spPr>
          <a:xfrm>
            <a:off x="6860390" y="1260087"/>
            <a:ext cx="306862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9eb0285482410cfc19f8032c3c07a5f0">
            <a:r>
              <a:rPr lang="es-ES"/>
              <a:t>Ensemble de groupes d'indicateurs</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Tm="36528" p14:dur="2000" spd="slow"/>
    </mc:Choice>
    <mc:Fallback xmlns="">
      <p:transition advTm="36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8"/>
                                        </p:tgtEl>
                                        <p:attrNameLst>
                                          <p:attrName>style.visibility</p:attrName>
                                        </p:attrNameLst>
                                      </p:cBhvr>
                                      <p:to>
                                        <p:strVal val="visible"/>
                                      </p:to>
                                    </p:set>
                                    <p:anim calcmode="lin" valueType="num">
                                      <p:cBhvr additive="base">
                                        <p:cTn dur="500" fill="hold" id="13"/>
                                        <p:tgtEl>
                                          <p:spTgt spid="8"/>
                                        </p:tgtEl>
                                        <p:attrNameLst>
                                          <p:attrName>ppt_x</p:attrName>
                                        </p:attrNameLst>
                                      </p:cBhvr>
                                      <p:tavLst>
                                        <p:tav tm="0">
                                          <p:val>
                                            <p:strVal val="0-#ppt_w/2"/>
                                          </p:val>
                                        </p:tav>
                                        <p:tav tm="100000">
                                          <p:val>
                                            <p:strVal val="#ppt_x"/>
                                          </p:val>
                                        </p:tav>
                                      </p:tavLst>
                                    </p:anim>
                                    <p:anim calcmode="lin" valueType="num">
                                      <p:cBhvr additive="base">
                                        <p:cTn dur="500" fill="hold" id="14"/>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500" id="23"/>
                                        <p:tgtEl>
                                          <p:spTgt spid="3"/>
                                        </p:tgtEl>
                                      </p:cBhvr>
                                    </p:animEffect>
                                    <p:set>
                                      <p:cBhvr>
                                        <p:cTn dur="1" fill="hold" id="24">
                                          <p:stCondLst>
                                            <p:cond delay="499"/>
                                          </p:stCondLst>
                                        </p:cTn>
                                        <p:tgtEl>
                                          <p:spTgt spid="3"/>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5">
                                            <p:txEl>
                                              <p:pRg end="0" st="0"/>
                                            </p:txEl>
                                          </p:spTgt>
                                        </p:tgtEl>
                                        <p:attrNameLst>
                                          <p:attrName>style.visibility</p:attrName>
                                        </p:attrNameLst>
                                      </p:cBhvr>
                                      <p:to>
                                        <p:strVal val="visible"/>
                                      </p:to>
                                    </p:set>
                                    <p:animEffect filter="fade" transition="in">
                                      <p:cBhvr>
                                        <p:cTn dur="500" id="29"/>
                                        <p:tgtEl>
                                          <p:spTgt spid="5">
                                            <p:txEl>
                                              <p:pRg end="0" st="0"/>
                                            </p:txEl>
                                          </p:spTgt>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xEl>
                                              <p:pRg end="1" st="1"/>
                                            </p:txEl>
                                          </p:spTgt>
                                        </p:tgtEl>
                                        <p:attrNameLst>
                                          <p:attrName>style.visibility</p:attrName>
                                        </p:attrNameLst>
                                      </p:cBhvr>
                                      <p:to>
                                        <p:strVal val="visible"/>
                                      </p:to>
                                    </p:set>
                                    <p:animEffect filter="fade" transition="in">
                                      <p:cBhvr>
                                        <p:cTn dur="500" id="34"/>
                                        <p:tgtEl>
                                          <p:spTgt spid="5">
                                            <p:txEl>
                                              <p:pRg end="1" st="1"/>
                                            </p:txEl>
                                          </p:spTgt>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0" presetSubtype="0">
                                  <p:stCondLst>
                                    <p:cond delay="0"/>
                                  </p:stCondLst>
                                  <p:childTnLst>
                                    <p:set>
                                      <p:cBhvr>
                                        <p:cTn dur="1" fill="hold" id="38">
                                          <p:stCondLst>
                                            <p:cond delay="0"/>
                                          </p:stCondLst>
                                        </p:cTn>
                                        <p:tgtEl>
                                          <p:spTgt spid="5">
                                            <p:txEl>
                                              <p:pRg end="2" st="2"/>
                                            </p:txEl>
                                          </p:spTgt>
                                        </p:tgtEl>
                                        <p:attrNameLst>
                                          <p:attrName>style.visibility</p:attrName>
                                        </p:attrNameLst>
                                      </p:cBhvr>
                                      <p:to>
                                        <p:strVal val="visible"/>
                                      </p:to>
                                    </p:set>
                                    <p:animEffect filter="fade" transition="in">
                                      <p:cBhvr>
                                        <p:cTn dur="500" id="39"/>
                                        <p:tgtEl>
                                          <p:spTgt spid="5">
                                            <p:txEl>
                                              <p:pRg end="2" st="2"/>
                                            </p:txEl>
                                          </p:spTgt>
                                        </p:tgtEl>
                                      </p:cBhvr>
                                    </p:animEffect>
                                  </p:childTnLst>
                                </p:cTn>
                              </p:par>
                            </p:childTnLst>
                          </p:cTn>
                        </p:par>
                      </p:childTnLst>
                    </p:cTn>
                  </p:par>
                  <p:par>
                    <p:cTn fill="hold" id="40">
                      <p:stCondLst>
                        <p:cond delay="indefinite"/>
                      </p:stCondLst>
                      <p:childTnLst>
                        <p:par>
                          <p:cTn fill="hold" id="41">
                            <p:stCondLst>
                              <p:cond delay="0"/>
                            </p:stCondLst>
                            <p:childTnLst>
                              <p:par>
                                <p:cTn fill="hold" id="42" nodeType="clickEffect" presetClass="entr" presetID="10" presetSubtype="0">
                                  <p:stCondLst>
                                    <p:cond delay="0"/>
                                  </p:stCondLst>
                                  <p:childTnLst>
                                    <p:set>
                                      <p:cBhvr>
                                        <p:cTn dur="1" fill="hold" id="43">
                                          <p:stCondLst>
                                            <p:cond delay="0"/>
                                          </p:stCondLst>
                                        </p:cTn>
                                        <p:tgtEl>
                                          <p:spTgt spid="5">
                                            <p:txEl>
                                              <p:pRg end="3" st="3"/>
                                            </p:txEl>
                                          </p:spTgt>
                                        </p:tgtEl>
                                        <p:attrNameLst>
                                          <p:attrName>style.visibility</p:attrName>
                                        </p:attrNameLst>
                                      </p:cBhvr>
                                      <p:to>
                                        <p:strVal val="visible"/>
                                      </p:to>
                                    </p:set>
                                    <p:animEffect filter="fade" transition="in">
                                      <p:cBhvr>
                                        <p:cTn dur="500" id="44"/>
                                        <p:tgtEl>
                                          <p:spTgt spid="5">
                                            <p:txEl>
                                              <p:pRg end="3" st="3"/>
                                            </p:txEl>
                                          </p:spTgt>
                                        </p:tgtEl>
                                      </p:cBhvr>
                                    </p:animEffec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10" presetSubtype="0">
                                  <p:stCondLst>
                                    <p:cond delay="0"/>
                                  </p:stCondLst>
                                  <p:childTnLst>
                                    <p:set>
                                      <p:cBhvr>
                                        <p:cTn dur="1" fill="hold" id="48">
                                          <p:stCondLst>
                                            <p:cond delay="0"/>
                                          </p:stCondLst>
                                        </p:cTn>
                                        <p:tgtEl>
                                          <p:spTgt spid="5">
                                            <p:txEl>
                                              <p:pRg end="4" st="4"/>
                                            </p:txEl>
                                          </p:spTgt>
                                        </p:tgtEl>
                                        <p:attrNameLst>
                                          <p:attrName>style.visibility</p:attrName>
                                        </p:attrNameLst>
                                      </p:cBhvr>
                                      <p:to>
                                        <p:strVal val="visible"/>
                                      </p:to>
                                    </p:set>
                                    <p:animEffect filter="fade" transition="in">
                                      <p:cBhvr>
                                        <p:cTn dur="500" id="49"/>
                                        <p:tgtEl>
                                          <p:spTgt spid="5">
                                            <p:txEl>
                                              <p:pRg end="4" st="4"/>
                                            </p:txEl>
                                          </p:spTgt>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10" presetSubtype="0">
                                  <p:stCondLst>
                                    <p:cond delay="0"/>
                                  </p:stCondLst>
                                  <p:childTnLst>
                                    <p:set>
                                      <p:cBhvr>
                                        <p:cTn dur="1" fill="hold" id="53">
                                          <p:stCondLst>
                                            <p:cond delay="0"/>
                                          </p:stCondLst>
                                        </p:cTn>
                                        <p:tgtEl>
                                          <p:spTgt spid="6">
                                            <p:txEl>
                                              <p:pRg end="0" st="0"/>
                                            </p:txEl>
                                          </p:spTgt>
                                        </p:tgtEl>
                                        <p:attrNameLst>
                                          <p:attrName>style.visibility</p:attrName>
                                        </p:attrNameLst>
                                      </p:cBhvr>
                                      <p:to>
                                        <p:strVal val="visible"/>
                                      </p:to>
                                    </p:set>
                                    <p:animEffect filter="fade" transition="in">
                                      <p:cBhvr>
                                        <p:cTn dur="500" id="54"/>
                                        <p:tgtEl>
                                          <p:spTgt spid="6">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7"/>
      <p:bldP animBg="1" grpId="0" spid="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800" p14:dur="896" spd="slow">
        <p:strips/>
      </p:transition>
    </mc:Choice>
    <mc:Fallback xmlns="">
      <p:transition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4BBAA798-0732-45F2-9459-BBEB01FC9A08}"/>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nr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ev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p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ev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Np6+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Daev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2nr5UlBOzImkAAABuAAAAHAAAAHVuaXZlcnNhbC9sb2NhbF9zZXR0aW5ncy54bWwNzDEOgzAMQNGdU1jeKe3WgcDGVpbSA1jERZEcG5GA4PZk+8PTb/szChy8pWDq8PV4IrDO5oMuDn/TUL8RUib1JKbsUA2h76pWbCb5cs4FJliFLt4mjiUyjxSLHHYRqOFTXv/AHpuuugFQSwMEFAACAAgAN56+VNWBl2oHEwAAWzQAABcAAAB1bml2ZXJzYWwvdW5pdmVyc2FsLnBuZ+2ba1hTZ7bHw+AovQBlZnqUS8hx0OnYjjBWUzUxxN7ASwVBBbkEdBilEglBCIFAiB2p2ArEapVWudSCjUlIUsolkAux0JoqSCohiRBCwIhANuzIJeSenB3UOdPz9NM58zznSz7k2Xl/T953/9fa6117rWTnk/0x0b4vBr0Ig8F8d+96Lx4GWzEOg3n7+KyESNWduQjo4JUXH/0OjNsfMg0NVmS+ve9tGKyZ/pL96G+h8QvEXUl5MNhf9rhfXmRK/j4YbPOT3e+9fbAwbVZjOG+0UFW5rpbR3zUUSv+Q8+fGxbO7Dr64/mTbrk+jbnL2r355DfL6injvuZgXZ3133/iaefmbrZ9mV7wnSPkNTs05lpLFD64moOa7RmQKQx2wOa8f/1hkulpk0HnFcvH9vC+BPjrE+vuMqwmQFtjphKht7uOHx8u83cPj/4bhf1QStZZ+8rrdF9ftppzSSIsNYvKCxlBqelxLHu206LDOjN2IOT3+beq+mzxfUwCdCM168vnIZPNMvWOoXiNyLKnVqx5ejBxWqM5agz57s9sLBvvrMDW0l7J0rVHI4gVsCAuBpjRooBng2/x18L2B0CWArbnn8xqz4fMAP0jL/QriRdSefyOe7QkajzQyYzUlMxmIYiXPfpd3ko4OXbICPNrYDrasdKlla06X5XGLfHCiJpTWVCWZ3YJ1yLEOu7Hk4e/rzbdysZZLWMvME506bMMbx9weO9JavalboSVLOdX4v6f0HHYkSREyycpWrblSW1g6Ai6S7LllKeWJWFMe1vSRCkedv1QvspilWOeMAcj+LF8Sv+zwKNu30R3IU5yAmcIRSmfdbHuM0I9ddWaY8tYI62wnqsQ3n60rqirnKXNJAtLhSrJUvuvu3udGhY4rbyXIDqMxBLGoTrF0mVcyYTnKprQnw8khcyxbFREgKSwx5Zjdpohnmv2Ly9hxM9tK4PQUBkfCk3N7EoBWRoZ6fdhIM2kI+ZjTo59FwU3rNLxnTky77cM/22zNlVOWhsqR3YqiRCliOzTzKLEWLAy8OP/MiuLAsFSxPQO7lCFL47o+yYfzY4QrmzUtAwQ0eDEALDRz0+0/ppc40UCB91eNvc8tOFZJ5Emc1oXv8b54oBXZx+mhSxicqO9QItYCr4cNWcBwvdBDQcdGRMcn3PVZBYPd+jACX8ZWEgtQF2v98kmjJCfLmVdOGlZAFghqsjCXuH68zAmFRWlOLPpTzeK3z/V9GZbaVvfbRLg/by3BEXtTWuDKyCLd8SGfrCVUUtmUIVr/f2JEz2yObAoAuxTn2lGOgEE8qQQuRdAu57uerzQTVtPISHomJmrbbviNCvcWqDhedmkwzoM92IM92IM92IM92IM92IM92IM92IM92IM92IM92IM92IM92IM92IM92IM9+P8Xvx46/vSZjz1iozLFgGWJR0Av99MZ7y8/rlHyh5lQ4t6B5uWfyGEx//vBoDiqg6y1jd6jucRYgYUuMUpySp1qSd6Cocuipn9NSdFns/ic0dv4oibXqFAvCIfBCq3OSYOrPtP0KptXClTOOnbXGvASy+MW4EmwxKG8hxAtgDYVgQvyXMMG+/iC6Q5I2oDHVZPEo6a5n5+a8WPYiNrgnL7UcZ3Lbx5VllNeh1YXKElesFvyxJ77YGRD6GgwbbHfppqfyBJtLltKUBmoUQMab8Ju1JVPozus4TLwJXVGk3vqHvfU28tTE2Sn1ZrEQRKr+TXjXq3FMXtsWqAw1gxjxq40ZjALy4r3aG90yirHmBu0l59NeRwNt9nEfJfBplo6VlB9vS5euGrkYv5fXqUThRHH6Z3lw7jHB3xhp+lvYT8dTreGMYW9+2OZT4W82V3bLOxjBD2ZT7VhCzsNtK6HszDzh2zeZSGvQZBW94KpcO/sM6eDFZpjkYrT1Q3QJ5m9XY+w6XMFsCNlgMznVz6k6zH7p4VbZIkiOGzNuHVzN2b0maxjZegM8pexbX7uB2TuYZ192M6i2TaVFvtIVG9l0pwzJdESe6/LODRh/4luP5NJNbKxNuemVDXPZeVhJVxAprM9XF06jt1BQ9jZNEcOwfH1KdV0uLjigJB+HmWQ2fsk1NIiKfQ+uzYTnuji1uYx2Kq4nEyxBoeqN7axVLlVfG9YWCotqkOawgJf2zOAgyI3cyZ8gVmQjTxur5XYTITSsVWlT5Rejw5Wkkh1B5DcwVcSET+QkmjTGbT1QUsdqWKJXsAFOrmmoJt7Kg8B1CTFTn7wNyBKc6M6V98OnTwHd1sgQu0TV8XnkH3zSYWOYr0RHCEJBE0Cu2AEta9aM5kRPTnTL7+/XbiQv+LW+QqiI3A8NIcpX6W+mJ9814d8G3yzPkuVcCaqE0jaxdAHRlfv6N3Y+UF4oqElqLYq0umgOYZW0+Wme7lr2M1ZlQfJtSBXB55SS9+vNW27rTyhbzUuKdXUgy6ucVOSDke116BxjiQGk3YtAKTUtqBlJqrWlG3rW90lwjjWez3546+6RLk+sE85lheDSZne1kWEC5tPiF0FBikl6m9M049BBshinFQzAVksXwjV9lsXpsw57Ovcle15jJSCcpwcXJhrrTfzscULZ7CLzGuSOX5kkWF8ukZThEJlkuvw/sRXYRGCxz6J/CQAX+Cgkq/S/xbVYVM5Nl1GRf58pRHHXAogDMELENLezkZ3KL+bvPV19l66MApX0NMbg0GfcEzpcPqhGIZM+RBVkCHPHURRseDKVmEMefpYiMaYm6sNIHQu5gt7uCdMlg5rtcspGSmx55Q+9K638ewttGbMbGf/UO1kKl+8kUytdKvSSVxrVd9vgqXlcwJAROnSSzLJcdePdMfEtQg7I11dR1D5Oxpo1pNHmPrg/UakBJUWpYnkyg8CW4y+V3XT+gnddIIRpc8HJiKoOrVM1mJV01xyWRU7p6w21HQhbcmHLCqNdWUDFI68qQcU+AGUlIj6tASxqKrYyJY8sRv4pB2GbIWtKbJOKU2g1szGkLW/2D/+JzRfNYVjwCDSkG8EWorwFu3DnJnO3zJOee6C0jVhIzjEanl0hyDDlugaNmFdNTyJqnZQnnlaAf8ZxfXTYs4ddodBNget4VM3CgD8IBSKTcCRQ+RbwEfdYGv1ylvnuZu6FapJnWom/4dkfgRDoXKS0IkN/eAWRe5O1lEC+SrS2qQekquVQcXKE/SGUSRlKGxkzsqhueY6SGIuwECR4UojDrJOKSAAZuFoOltXZGBF1lVNFk85Psp4lojmdTfd0bYWnrOf9fziMo0v2QzxsnMsrVdBvf/fww9kqKZbXo6w1BKjoVAf6D3cT00dMZG7N1bXgccqiVL0HdKqQvJVVt16on14v7ZTq1mLmVxc5B8iN9K1H0eG8tMiMfYHbhNVh1ztRpPuTLNtxbKF8Prvcfw4oXxEIXCweRZkR0j0V6immLwQkvJEFT8Avy1lksNn9rck8y/hdyZXC1lxhFpDoRlJ+SAslSSiN3NVGh+ymlRo/2Zc0ESqQ4mqeEpLlezijrRRCrU6X2TIu2eKY4F7/3tbreUEX1LckOIawqsriPgdnfeCxvSnEqRzHwPMuCwcHxnFyfxUcRR5jhOxDqC9uhF5RWG7CSUPYZV6uyk3ToqI7jFuitc/QZoVarJdfMrYrjw6wZVvjMgoSyE72fJVKxlwSXgIepTJ7d9et9SqmeDFxJLteSrI+sEJTuaGEN41gY6qXet3ejUmvyxFt5ekzbnS9NlUIbp9ZTvST/FhS5oMta/NL6Whn1Jc1TDQbKzgU1Lo5bzPJhcDT6mmmiuIgEyz+WW6StUJfJssi2H3opw/TYFJF/hiw0X9LI7XgBLL8rTxpPq4i+Dr/wzaC0+DlhkwMXIkIaMv6P2CLB/ULDf3rI1tetf3AAmuqpdGhCCJs1wXym6u+E4dkwiiwMFO+vl472GBCLniCkUIzKtypfTvKUW+OeRaArMXk7bUNhuJUNW6jPBHmhMsOeLOTXQjKTrf1LB5sqbO+WCOVNNepXV0AlDWiUGsUJC1gDZZY5LuhxXefzeqQ9cRz1n7l+zKd4UBBEwLYeujEH809U+pmjqlNlHK53RdP8BIOhOnAbm9nbJzhVzpm92KFhgd+2aylAMQt3ZrSPAEqS3cOElJr20v1moYuomDjBwZdQ9n1dDF/BRmtAs9XjUpjPVvE/aV54vWMt0e8IqQggu51Doe+kc+yX7/mp6LuLMNyjyKf9VaoDAXaL24vxl73z9wXPnFIc1bt1IHgj7J6mNKeNVs474v5V6PH8wFPsLvRHH80hlJ2NBOQp5qa0fofE4H2y2TRLQfT/OtBiiaSiIDzuthES7RpdqCYCongJvck06qROzd94s7dyMp7DvBYgd+hShEKJMai0opq0ytpFXWwlVFZIEekpQAfEfm6Mg00J0m96ox3k/anzqx3E6/Ka1qUM/NV2m/EGSXoR2v+gFLzSuvomR6c7tCC2xBWhW9QHAqHPtpMuabANB8yjd5WRgZV35ITNPns9Vdn3WkRbehnQN6o0r6o6AJb49l/o/8wAn+zL1twsYmHlAjubKFPFlZCtxgBqt4UArPbAsvVqFKTZPcvILJzkbKz622uUF11+/9b50PtaLHuXN9jcgXFSoj0lzjPDw1faHl7NcC+La6AnhpyOUCTuacYoJ7lKGLjmNL33KnhPa6QH7wOJSd6dXNMemzhDM8ZDfHlETiZG78psC/Y/304ac3acSAYG0SjjKC3COeux28Nd1yN5EQaeqUUaEcUuUd3mIrSSVfUJEnZG3guVHj6Um3G6U8DKO2DjQvS92umvNz5J5jY4EJuTwRJpq6Hpbqm4j/gaX8+VI+6nezw77bgfa/wi+wjPXOpt5t1CgNsvhkWGpb15f80voUCpwLZFcexVdoNBGdt334o9/o8wupu35R4ZW3Ej5IqA4lV4Yf8k6pzOZ1WfX3eE49b1S0NIxHTAHpLus9ustMx6IrN/n1qyHXrvJW4PzfYekMeZ1A9Ca3c1VzVTmkHQRxCcXcvOxfHSmB/BMwYdxJJFNgaYs/B3BRo+GHhJnvahSEdajsrY+ackSDR4GlJ4tv4UmoPyvO5e3ocvpKdbyhjJDxGKkcypnDqHso57az8AjDosMMLTAqA+wKpDbxmXhKq+T3YKG1fHG/sLdklzT4c/2Ajnt//WjRZG2md4pvNpkp52ziOv1GCCbLYY4hKpFBPpJIkuZp7mBGLRpSP7gDSv5fqQANnKZS3XSLbtW9Qj5JTobu7JXQFpAkcliQXJItf5ga3ZHlSBMIKlnawALCTlR7nfjQJAYDXsXcdtt1Ng3VDadFpNTSyEUAtdmP9pNPIiIaSCIr2uqbv3hanm8IGwl06wRWHiNN56qmfpduf7i63tExfaPLPhGhLXEu1EssIFnyRuWMhqyluhoczoJ6umIObT2kmW5Cd7N1Bg2zn/qaGQoQkAX6GEJ/OGhcmvFzh/ZrJ0xHjpJRyxUJlxBWpf1AsEiuKf2D+257ADSjiYDujUByxIa24lsbd0vjS0OMy4V4PxOB5GS234hc+FI2UgKkaIf91gyUhWZBhRDLEIKQ6ITsswIrdx60S6GTMBqWXSQfP9WG3ghVZUofhvpXKvc8fSDRiB6LoVratGLLJ66l2kyFNpaqC9Z2WAaqu1rhEY0vYAahwu8wtZpfKnpsrvgHK41r8EHQftBx/3maRvXKjix34Pz9V1uIfssiA0tdUKbkiF0DLtNeia18K9Zc75KuYvVU6XdgrQ1YwfMTNbsXnJ5y15RQrozqcFYQ6fzBp31a4Hj/A6j/ma1JTCuacEgcnXIvAklfTjOX83Ufb7lebtXzRx+UxqS1UOCThWjYX7uNmWXFohv/ur/rsybXjDdS/Y2V2lK8bXvRPT2pRjcLu+Wjqg8A56784uKzaltsuYNWOJHhPTJt+HhBd/Pq6LtiB1jfHmljhwvTpNtH/WDPK/1f9GDD293hwndt6lnd5ZDU+RONpgNGxGZ31GirVg+Uccf9R4v4Ex/F4o7jlm5AbRUiG55ebPz+12zNKV24ttW9yW0ROG7/gcnfwsZyN//CMqg9R9HKpoYVauv+2GltcWJ12mrkTaoDSKe5bizoW02BIAxmfkJdI6leaEizvhHg7qlbxCE4vqDugEG00L/0Nn/dISPyj1CXGTt91hYk+aL4LvzyXt55q4NgFI53LbXxxLSf0qjfKk4USKL9YKel03zn2Ows9X0cw/Yy5ux9f4Ztx1slBrGp3V+0nsniBUDdLeD8eFjFgnp1+99AxrxBzF4U3IzjlGJTjcN4aLmp+hRse7I0eAwGq7vCczy+prZVUApz7HHOpnMv0LeGFvsXnTSLDVTD41jno9h2/1vrqVvYvBeMbeORDwO4+Y53ZvGk2fQ+xwOXmGy8AHztvHRWRgXztvJE83ehsCpwfeQNg9G1QgNV1sLjpmK8wUjvkfnPETk7lriOB6+MrQWR7n+fwGDVm5ePOzcvf5cB2/J/GLYKOi20nosT83eGG666we73Y97jvnPkH/8FUEsDBBQAAgAIADeevlRDCDswSgAAAGoAAAAbAAAAdW5pdmVyc2FsL3VuaXZlcnNhbC5wbmcueG1ss7GvyM1RKEstKs7Mz7NVMtQzULK34+WyKShKLctMLVeoAIoZ6RlAgJJCJSq3PDOlJMNWydLEHCGWkZqZnlFiq2RuaAAX1AcaC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DaevlQGoq6pcgYAACYZAAAdAAAAAAAAAAEAAAAAAOARAAB1bml2ZXJzYWwvY29tbW9uX21lc3NhZ2VzLmxuZ1BLAQIAABQAAgAIADaevlQVHmAbowAAAH8BAAAuAAAAAAAAAAEAAAAAAI0YAAB1bml2ZXJzYWwvcGxheWJhY2tfYW5kX25hdmlnYXRpb25fc2V0dGluZ3MueG1sUEsBAgAAFAACAAgANp6+VFmBjoFRBAAA3BUAACcAAAAAAAAAAQAAAAAAfBkAAHVuaXZlcnNhbC9mbGFzaF9wdWJsaXNoaW5nX3NldHRpbmdzLnhtbFBLAQIAABQAAgAIADaevlSh04FOhgMAAOAMAAAhAAAAAAAAAAEAAAAAABIeAAB1bml2ZXJzYWwvZmxhc2hfc2tpbl9zZXR0aW5ncy54bWxQSwECAAAUAAIACAA2nr5UkUoaz0wEAABmFQAAJgAAAAAAAAABAAAAAADXIQAAdW5pdmVyc2FsL2h0bWxfcHVibGlzaGluZ19zZXR0aW5ncy54bWxQSwECAAAUAAIACAA2nr5U603iqcMBAACLBgAAIQAAAAAAAAABAAAAAABnJgAAdW5pdmVyc2FsL2h0bWxfc2tpbl9zZXR0aW5ncy5qc29uUEsBAgAAFAACAAgANp6+VJQTsyJpAAAAbgAAABwAAAAAAAAAAQAAAAAAaSgAAHVuaXZlcnNhbC9sb2NhbF9zZXR0aW5ncy54bWxQSwECAAAUAAIACAA3nr5U1YGXagcTAABbNAAAFwAAAAAAAAAAAAAAAAAMKQAAdW5pdmVyc2FsL3VuaXZlcnNhbC5wbmdQSwECAAAUAAIACAA3nr5UQwg7MEoAAABqAAAAGwAAAAAAAAABAAAAAABIPAAAdW5pdmVyc2FsL3VuaXZlcnNhbC5wbmcueG1sUEsBAgAAFAACAAgA7FwqVPaxDkKjBQAApRUAACAAAAAAAAAAAQAAAAAAyzwAAHZpZGVvbGVjdHVyZS9jb21tb25fbWVzc2FnZXMubG5nUEsBAgAAFAACAAgA7FwqVBUeYBujAAAAfwEAADEAAAAAAAAAAQAAAAAArEIAAHZpZGVvbGVjdHVyZS9wbGF5YmFja19hbmRfbmF2aWdhdGlvbl9zZXR0aW5ncy54bWxQSwECAAAUAAIACADsXCpUp4ruNgwFAADlGQAAKgAAAAAAAAABAAAAAACeQwAAdmlkZW9sZWN0dXJlL2ZsYXNoX3B1Ymxpc2hpbmdfc2V0dGluZ3MueG1sUEsBAgAAFAACAAgA7FwqVI92Vf5vAgAAhwgAACQAAAAAAAAAAQAAAAAA8kgAAHZpZGVvbGVjdHVyZS9mbGFzaF9za2luX3NldHRpbmdzLnhtbFBLAQIAABQAAgAIAOxcKlR8n4QKAgUAAF0ZAAApAAAAAAAAAAEAAAAAAKNLAAB2aWRlb2xlY3R1cmUvaHRtbF9wdWJsaXNoaW5nX3NldHRpbmdzLnhtbFBLAQIAABQAAgAIAOxcKlSTaEB+hwEAANkEAAAkAAAAAAAAAAEAAAAAAOxQAAB2aWRlb2xlY3R1cmUvaHRtbF9za2luX3NldHRpbmdzLmpzb25QSwECAAAUAAIACADsXCpUvH0190oAAABJAAAAHwAAAAAAAAABAAAAAAC1UgAAdmlkZW9sZWN0dXJlL2xvY2FsX3NldHRpbmdzLnhtbFBLBQYAAAAAGAAYAGoHAAA8UwAAAAA="/>
  <p:tag name="ISPRING_ULTRA_SCORM_COURCE_TITLE" val="6.1.5 Indicator groups and indicator group sets"/>
  <p:tag name="ISPRING_PRESENTATION_TITLE" val="6.1.5 Indicator groups and indicator group sets"/>
  <p:tag name="FLASHSPRING_ZOOM_TAG" val="61"/>
  <p:tag name="ISPRING_PRESENTATION_INFO_2" val="&lt;?xml version=&quot;1.0&quot; encoding=&quot;UTF-8&quot; standalone=&quot;no&quot; ?&gt;&#10;&lt;presentation2&gt;&#10;&#10;  &lt;slides&gt;&#10;    &lt;slide id=&quot;{46F3806E-D172-4365-8FAA-0E09471AE696}&quot; pptId=&quot;299&quot;/&gt;&#10;    &lt;slide id=&quot;{DCF400E6-7D2E-4350-8EAF-65288D324FCD}&quot; pptId=&quot;306&quot;/&gt;&#10;    &lt;slide id=&quot;{54335EDB-34B7-4DA6-B292-49CF158B476D}&quot; pptId=&quot;309&quot;/&gt;&#10;    &lt;slide id=&quot;{DCFD8D6D-7A65-45E6-A0B1-DE619D62EEBE}&quot; pptId=&quot;308&quot;/&gt;&#10;    &lt;slide id=&quot;{E14B5F6F-2C4C-4BF7-B175-1582C7630A28}&quot; pptId=&quot;310&quot;/&gt;&#10;    &lt;slide id=&quot;{8B62EB88-84EF-43DF-B404-970568E5DF5F}&quot; pptId=&quot;300&quot;/&gt;&#10;    &lt;slide id=&quot;{A4C320C8-20EC-4D26-B861-AD30C5FE1933}&quot; pptId=&quot;303&quot;/&gt;&#10;    &lt;slide id=&quot;{439A4C07-84DE-4CC5-B632-8BA114A98FC7}&quot; pptId=&quot;304&quot;/&gt;&#10;    &lt;slide id=&quot;{9FB6894B-0D84-459E-9883-57BF56014182}&quot; pptId=&quot;272&quot;/&gt;&#10;  &lt;/slides&gt;&#10;&#10;  &lt;narration&gt;&#10;    &lt;audioTracks&gt;&#10;      &lt;audioTrack muted=&quot;false&quot; name=&quot;Intro&quot; resource=&quot;782671e2&quot; slideId=&quot;{46F3806E-D172-4365-8FAA-0E09471AE696}&quot; startTime=&quot;0&quot; stepIndex=&quot;0&quot; volume=&quot;1&quot;&gt;&#10;        &lt;audio channels=&quot;2&quot; format=&quot;fltp&quot; sampleRate=&quot;44100&quot;/&gt;&#10;      &lt;/audioTrack&gt;&#10;      &lt;audioTrack muted=&quot;false&quot; name=&quot;outro&quot; resource=&quot;691f4ba0&quot; slideId=&quot;{9FB6894B-0D84-459E-9883-57BF56014182}&quot; startTime=&quot;0&quot; stepIndex=&quot;0&quot; volume=&quot;1&quot;&gt;&#10;        &lt;audio channels=&quot;2&quot; format=&quot;fltp&quot; sampleRate=&quot;44100&quot;/&gt;&#10;      &lt;/audioTrack&gt;&#10;      &lt;audioTrack muted=&quot;false&quot; name=&quot;Slide 2&quot; resource=&quot;2cfce107&quot; slideId=&quot;{DCF400E6-7D2E-4350-8EAF-65288D324FCD}&quot; startTime=&quot;0&quot; stepIndex=&quot;0&quot; volume=&quot;1&quot;&gt;&#10;        &lt;audio channels=&quot;2&quot; format=&quot;fltp&quot; sampleRate=&quot;48000&quot;/&gt;&#10;      &lt;/audioTrack&gt;&#10;      &lt;audioTrack muted=&quot;false&quot; name=&quot;Slide 3&quot; resource=&quot;4a4e17e6&quot; slideId=&quot;{54335EDB-34B7-4DA6-B292-49CF158B476D}&quot; startTime=&quot;0&quot; stepIndex=&quot;0&quot; volume=&quot;1&quot;&gt;&#10;        &lt;audio channels=&quot;2&quot; format=&quot;fltp&quot; sampleRate=&quot;48000&quot;/&gt;&#10;      &lt;/audioTrack&gt;&#10;      &lt;audioTrack muted=&quot;false&quot; name=&quot;Slide 4&quot; resource=&quot;ae82227c&quot; slideId=&quot;{DCFD8D6D-7A65-45E6-A0B1-DE619D62EEBE}&quot; startTime=&quot;0&quot; stepIndex=&quot;0&quot; volume=&quot;1&quot;&gt;&#10;        &lt;audio channels=&quot;2&quot; format=&quot;fltp&quot; sampleRate=&quot;48000&quot;/&gt;&#10;      &lt;/audioTrack&gt;&#10;      &lt;audioTrack muted=&quot;false&quot; name=&quot;Slide 5&quot; resource=&quot;bbffc17b&quot; slideId=&quot;{E14B5F6F-2C4C-4BF7-B175-1582C7630A28}&quot; startTime=&quot;0&quot; stepIndex=&quot;0&quot; volume=&quot;1&quot;&gt;&#10;        &lt;audio channels=&quot;2&quot; format=&quot;fltp&quot; sampleRate=&quot;48000&quot;/&gt;&#10;      &lt;/audioTrack&gt;&#10;      &lt;audioTrack muted=&quot;false&quot; name=&quot;Slide 6&quot; resource=&quot;431d6c52&quot; slideId=&quot;{8B62EB88-84EF-43DF-B404-970568E5DF5F}&quot; startTime=&quot;0&quot; stepIndex=&quot;0&quot; volume=&quot;1&quot;&gt;&#10;        &lt;audio channels=&quot;2&quot; format=&quot;fltp&quot; sampleRate=&quot;48000&quot;/&gt;&#10;      &lt;/audioTrack&gt;&#10;      &lt;audioTrack muted=&quot;false&quot; name=&quot;Slide 8&quot; resource=&quot;4402d22b&quot; slideId=&quot;{439A4C07-84DE-4CC5-B632-8BA114A98FC7}&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6.1.5 Indicator groups and indicator group sets\6.1.5 Indicator groups and group sets"/>
  <p:tag name="ISPRING_RESOURCE_FOLDER" val="D:\DHIS2_Projects\DHIS2Fundamentals2.0\DHIS2Customization\iSpring\6.1.5 Indicator groups and indicator group sets\6.1.5 Indicator groups and group sets"/>
  <p:tag name="ISPRING_PRESENTATION_PATH" val="D:\DHIS2_Projects\DHIS2Fundamentals2.0\DHIS2Customization\iSpring\6.1.5 Indicator groups and indicator group sets\6.1.5 Indicator groups and group 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B6894B-0D84-459E-9883-57BF5601418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46F3806E-D172-4365-8FAA-0E09471AE696}"/>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19CE287-CCBB-45F8-8933-50864DF727A1}:306"/>
  <p:tag name="GENSWF_ADVANCE_TIME" val="9.024"/>
  <p:tag name="TIMING" val="|1.242|2.983"/>
  <p:tag name="ISPRING_SLIDE_ID_2" val="{DCF400E6-7D2E-4350-8EAF-65288D324FCD}"/>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256"/>
  <p:tag name="TIMING" val="|0.852|2.903"/>
  <p:tag name="ISPRING_SLIDE_ID_2" val="{54335EDB-34B7-4DA6-B292-49CF158B476D}"/>
  <p:tag name="GENSWF_SLIDE_UID" val="{DE43E772-0CBB-448C-B58A-B91DEC20ED0D}:30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1.736"/>
  <p:tag name="TIMING" val="|3.163|2.049|3.391"/>
  <p:tag name="ISPRING_SLIDE_ID_2" val="{DCFD8D6D-7A65-45E6-A0B1-DE619D62EEBE}"/>
  <p:tag name="GENSWF_SLIDE_UID" val="{EC1179B1-7FB1-47F6-BF1C-CCA800B05E96}:30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8.424"/>
  <p:tag name="TIMING" val="|3.368"/>
  <p:tag name="ISPRING_SLIDE_ID_2" val="{E14B5F6F-2C4C-4BF7-B175-1582C7630A28}"/>
  <p:tag name="GENSWF_SLIDE_UID" val="{16550F39-319B-4C4E-A572-D86C227B2CC3}:31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BFC2A56-C110-4F47-843C-4685DC03736B}:300"/>
  <p:tag name="GENSWF_ADVANCE_TIME" val="23.760"/>
  <p:tag name="TIMING" val="|1.697|1.142|0.641|11.154"/>
  <p:tag name="ISPRING_SLIDE_ID_2" val="{8B62EB88-84EF-43DF-B404-970568E5DF5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58BAA9F-2D22-48BD-B085-409FB90ADAB3}:303"/>
  <p:tag name="GENSWF_ADVANCE_TIME" val="122.000"/>
  <p:tag name="ISPRING_SLIDE_ID_2" val="{A4C320C8-20EC-4D26-B861-AD30C5FE193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C5A0C46-2C4C-4274-9A55-BCE69CFF18AE}:304"/>
  <p:tag name="GENSWF_ADVANCE_TIME" val="36.528"/>
  <p:tag name="ISPRING_SLIDE_ID_2" val="{439A4C07-84DE-4CC5-B632-8BA114A98FC7}"/>
  <p:tag name="TIMING" val="|1.592|1.078|1.58|9.377|2.263|3.327|2.113|1.341|2.799|3.62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21683</TotalTime>
  <Words>698</Words>
  <Application>Microsoft Macintosh PowerPoint</Application>
  <PresentationFormat>Widescreen</PresentationFormat>
  <Paragraphs>63</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Indicator groups and indicator group sets</dc:title>
  <dc:subject>elearning</dc:subject>
  <dc:creator>Alejandra Avila</dc:creator>
  <cp:lastModifiedBy>Simona Sekerova</cp:lastModifiedBy>
  <cp:revision>777</cp:revision>
  <cp:lastPrinted>2021-06-09T13:32:46Z</cp:lastPrinted>
  <dcterms:created xsi:type="dcterms:W3CDTF">2021-02-03T12:41:27Z</dcterms:created>
  <dcterms:modified xsi:type="dcterms:W3CDTF">2023-04-18T08:11:00Z</dcterms:modified>
</cp:coreProperties>
</file>